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5143500" cx="9144000"/>
  <p:notesSz cx="6858000" cy="9144000"/>
  <p:embeddedFontLst>
    <p:embeddedFont>
      <p:font typeface="Roboto Mono Medium"/>
      <p:regular r:id="rId38"/>
      <p:bold r:id="rId39"/>
      <p:italic r:id="rId40"/>
      <p:boldItalic r:id="rId41"/>
    </p:embeddedFont>
    <p:embeddedFont>
      <p:font typeface="Roboto"/>
      <p:regular r:id="rId42"/>
      <p:bold r:id="rId43"/>
      <p:italic r:id="rId44"/>
      <p:boldItalic r:id="rId45"/>
    </p:embeddedFont>
    <p:embeddedFont>
      <p:font typeface="Mukta"/>
      <p:regular r:id="rId46"/>
      <p:bold r:id="rId47"/>
    </p:embeddedFont>
    <p:embeddedFont>
      <p:font typeface="Lato"/>
      <p:regular r:id="rId48"/>
      <p:bold r:id="rId49"/>
      <p:italic r:id="rId50"/>
      <p:boldItalic r:id="rId51"/>
    </p:embeddedFont>
    <p:embeddedFont>
      <p:font typeface="Plus Jakarta Sans"/>
      <p:regular r:id="rId52"/>
      <p:bold r:id="rId53"/>
      <p:italic r:id="rId54"/>
      <p:boldItalic r:id="rId55"/>
    </p:embeddedFont>
    <p:embeddedFont>
      <p:font typeface="Anaheim"/>
      <p:regular r:id="rId56"/>
      <p:bold r:id="rId57"/>
    </p:embeddedFont>
    <p:embeddedFont>
      <p:font typeface="Plus Jakarta Sans SemiBold"/>
      <p:regular r:id="rId58"/>
      <p:bold r:id="rId59"/>
      <p:italic r:id="rId60"/>
      <p:boldItalic r:id="rId61"/>
    </p:embeddedFont>
    <p:embeddedFont>
      <p:font typeface="Plus Jakarta Sans Light"/>
      <p:regular r:id="rId62"/>
      <p:bold r:id="rId63"/>
      <p:italic r:id="rId64"/>
      <p:boldItalic r:id="rId65"/>
    </p:embeddedFont>
    <p:embeddedFont>
      <p:font typeface="DM Sans"/>
      <p:regular r:id="rId66"/>
      <p:bold r:id="rId67"/>
      <p:italic r:id="rId68"/>
      <p:boldItalic r:id="rId6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70" roundtripDataSignature="AMtx7miKqC1G2ok3U7Cz+v5mN8+kGxVMg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17120F4-7191-4E9D-86A2-77523147D089}">
  <a:tblStyle styleId="{417120F4-7191-4E9D-86A2-77523147D08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84D7A46B-F2A8-47EE-AD6A-C7F4E7D27DA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Medium-italic.fntdata"/><Relationship Id="rId42" Type="http://schemas.openxmlformats.org/officeDocument/2006/relationships/font" Target="fonts/Roboto-regular.fntdata"/><Relationship Id="rId41" Type="http://schemas.openxmlformats.org/officeDocument/2006/relationships/font" Target="fonts/RobotoMonoMedium-boldItalic.fntdata"/><Relationship Id="rId44" Type="http://schemas.openxmlformats.org/officeDocument/2006/relationships/font" Target="fonts/Roboto-italic.fntdata"/><Relationship Id="rId43" Type="http://schemas.openxmlformats.org/officeDocument/2006/relationships/font" Target="fonts/Roboto-bold.fntdata"/><Relationship Id="rId46" Type="http://schemas.openxmlformats.org/officeDocument/2006/relationships/font" Target="fonts/Mukta-regular.fntdata"/><Relationship Id="rId45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Lato-regular.fntdata"/><Relationship Id="rId47" Type="http://schemas.openxmlformats.org/officeDocument/2006/relationships/font" Target="fonts/Mukta-bold.fntdata"/><Relationship Id="rId49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70" Type="http://customschemas.google.com/relationships/presentationmetadata" Target="metadata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font" Target="fonts/RobotoMonoMedium-bold.fntdata"/><Relationship Id="rId38" Type="http://schemas.openxmlformats.org/officeDocument/2006/relationships/font" Target="fonts/RobotoMonoMedium-regular.fntdata"/><Relationship Id="rId62" Type="http://schemas.openxmlformats.org/officeDocument/2006/relationships/font" Target="fonts/PlusJakartaSansLight-regular.fntdata"/><Relationship Id="rId61" Type="http://schemas.openxmlformats.org/officeDocument/2006/relationships/font" Target="fonts/PlusJakartaSansSemiBold-boldItalic.fntdata"/><Relationship Id="rId20" Type="http://schemas.openxmlformats.org/officeDocument/2006/relationships/slide" Target="slides/slide15.xml"/><Relationship Id="rId64" Type="http://schemas.openxmlformats.org/officeDocument/2006/relationships/font" Target="fonts/PlusJakartaSansLight-italic.fntdata"/><Relationship Id="rId63" Type="http://schemas.openxmlformats.org/officeDocument/2006/relationships/font" Target="fonts/PlusJakartaSansLight-bold.fntdata"/><Relationship Id="rId22" Type="http://schemas.openxmlformats.org/officeDocument/2006/relationships/slide" Target="slides/slide17.xml"/><Relationship Id="rId66" Type="http://schemas.openxmlformats.org/officeDocument/2006/relationships/font" Target="fonts/DMSans-regular.fntdata"/><Relationship Id="rId21" Type="http://schemas.openxmlformats.org/officeDocument/2006/relationships/slide" Target="slides/slide16.xml"/><Relationship Id="rId65" Type="http://schemas.openxmlformats.org/officeDocument/2006/relationships/font" Target="fonts/PlusJakartaSansLight-boldItalic.fntdata"/><Relationship Id="rId24" Type="http://schemas.openxmlformats.org/officeDocument/2006/relationships/slide" Target="slides/slide19.xml"/><Relationship Id="rId68" Type="http://schemas.openxmlformats.org/officeDocument/2006/relationships/font" Target="fonts/DMSans-italic.fntdata"/><Relationship Id="rId23" Type="http://schemas.openxmlformats.org/officeDocument/2006/relationships/slide" Target="slides/slide18.xml"/><Relationship Id="rId67" Type="http://schemas.openxmlformats.org/officeDocument/2006/relationships/font" Target="fonts/DMSans-bold.fntdata"/><Relationship Id="rId60" Type="http://schemas.openxmlformats.org/officeDocument/2006/relationships/font" Target="fonts/PlusJakartaSansSemiBold-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DMSans-bold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Lato-boldItalic.fntdata"/><Relationship Id="rId50" Type="http://schemas.openxmlformats.org/officeDocument/2006/relationships/font" Target="fonts/Lato-italic.fntdata"/><Relationship Id="rId53" Type="http://schemas.openxmlformats.org/officeDocument/2006/relationships/font" Target="fonts/PlusJakartaSans-bold.fntdata"/><Relationship Id="rId52" Type="http://schemas.openxmlformats.org/officeDocument/2006/relationships/font" Target="fonts/PlusJakartaSans-regular.fntdata"/><Relationship Id="rId11" Type="http://schemas.openxmlformats.org/officeDocument/2006/relationships/slide" Target="slides/slide6.xml"/><Relationship Id="rId55" Type="http://schemas.openxmlformats.org/officeDocument/2006/relationships/font" Target="fonts/PlusJakartaSans-boldItalic.fntdata"/><Relationship Id="rId10" Type="http://schemas.openxmlformats.org/officeDocument/2006/relationships/slide" Target="slides/slide5.xml"/><Relationship Id="rId54" Type="http://schemas.openxmlformats.org/officeDocument/2006/relationships/font" Target="fonts/PlusJakartaSans-italic.fntdata"/><Relationship Id="rId13" Type="http://schemas.openxmlformats.org/officeDocument/2006/relationships/slide" Target="slides/slide8.xml"/><Relationship Id="rId57" Type="http://schemas.openxmlformats.org/officeDocument/2006/relationships/font" Target="fonts/Anaheim-bold.fntdata"/><Relationship Id="rId12" Type="http://schemas.openxmlformats.org/officeDocument/2006/relationships/slide" Target="slides/slide7.xml"/><Relationship Id="rId56" Type="http://schemas.openxmlformats.org/officeDocument/2006/relationships/font" Target="fonts/Anaheim-regular.fntdata"/><Relationship Id="rId15" Type="http://schemas.openxmlformats.org/officeDocument/2006/relationships/slide" Target="slides/slide10.xml"/><Relationship Id="rId59" Type="http://schemas.openxmlformats.org/officeDocument/2006/relationships/font" Target="fonts/PlusJakartaSansSemiBold-bold.fntdata"/><Relationship Id="rId14" Type="http://schemas.openxmlformats.org/officeDocument/2006/relationships/slide" Target="slides/slide9.xml"/><Relationship Id="rId58" Type="http://schemas.openxmlformats.org/officeDocument/2006/relationships/font" Target="fonts/PlusJakartaSansSemiBold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1a7a7dade6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4" name="Google Shape;404;g31a7a7dade6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1a79a8702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9" name="Google Shape;409;g31a79a8702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31a7a7dade6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8" name="Google Shape;418;g31a7a7dade6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31a7a7dade6_6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7" name="Google Shape;507;g31a7a7dade6_6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31a7a7dade6_6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3" name="Google Shape;513;g31a7a7dade6_6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31a7a7dade6_6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1" name="Google Shape;521;g31a7a7dade6_6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31a7a7dade6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9" name="Google Shape;529;g31a7a7dade6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31a7a7dade6_6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0" name="Google Shape;540;g31a7a7dade6_6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31a79a87027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7" name="Google Shape;547;g31a79a87027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31a7a7dade6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6" name="Google Shape;556;g31a7a7dade6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我們預計紀錄Accuracy, Precision, Recall, 和F1 score來呈現我們模型的performance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6" name="Google Shape;30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31a7a7dade6_0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9" name="Google Shape;579;g31a7a7dade6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我們預計紀錄Accuracy, Precision, Recall, 和F1 score來呈現我們模型的performance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31a7a7dade6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7" name="Google Shape;587;g31a7a7dade6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4" name="Google Shape;59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31a7a7dade6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3" name="Google Shape;603;g31a7a7dade6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31a7a7dade6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9" name="Google Shape;609;g31a7a7dade6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31a7a7dade6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5" name="Google Shape;615;g31a7a7dade6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31a7a7dade6_5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1" name="Google Shape;621;g31a7a7dade6_5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31a7a7dade6_5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8" name="Google Shape;638;g31a7a7dade6_5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國家睡眠基金會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31a7a7dade6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4" name="Google Shape;644;g31a7a7dade6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國家睡眠基金會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31a7a7dade6_0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0" name="Google Shape;650;g31a7a7dade6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國家睡眠基金會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1a79a8702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9" name="Google Shape;329;g31a79a8702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31a79a87027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9" name="Google Shape;659;g31a79a87027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31a7a7dade6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8" name="Google Shape;668;g31a7a7dade6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關於我們想探討的問題，我們的資料集是一個人的日常習慣與睡眠品質的紀錄，包含血壓、睡眠時長、一天走的步數等等。我們預計使用Apriori來抓出與睡眠障礙有關的feature，並且建立模型來預測人類有睡眠障礙的行為，我們預計訓練decision-tree和KNN模型，而最終的輸出則是預測個人是否無睡眠障礙、有失眠問題、還是有睡眠呼吸中止症的問題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4" name="Google Shape;674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1a7a7dade6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8" name="Google Shape;338;g31a7a7dade6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1a7a7dade6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5" name="Google Shape;345;g31a7a7dade6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關於我們想探討的問題，我們的資料集是一個人的日常習慣與睡眠品質的紀錄，包含血壓、睡眠時長、一天走的步數等等。我們預計使用Apriori來抓出與睡眠障礙有關的feature，並且建立模型來預測人類有睡眠障礙的行為，我們預計訓練decision-tree和KNN模型，而最終的輸出則是預測個人是否無睡眠障礙、有失眠問題、還是有睡眠呼吸中止症的問題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31a79a8702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g31a79a8702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1a7a7dade6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g31a7a7dade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全面性的睡眠特徵分析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包含各種生活影響因素，包括生理性與心理性的影響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有把心血管健康納入考量，像是心跳頻率與血壓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分析這些人有哪些睡眠障礙，像是失眠、睡眠呼吸道中止症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1a7a7dade6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8" name="Google Shape;368;g31a7a7dade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31a7a7dade6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8" name="Google Shape;398;g31a7a7dade6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31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31"/>
          <p:cNvGrpSpPr/>
          <p:nvPr/>
        </p:nvGrpSpPr>
        <p:grpSpPr>
          <a:xfrm>
            <a:off x="637887" y="160607"/>
            <a:ext cx="7868227" cy="4602745"/>
            <a:chOff x="637887" y="160607"/>
            <a:chExt cx="7868227" cy="4602745"/>
          </a:xfrm>
        </p:grpSpPr>
        <p:sp>
          <p:nvSpPr>
            <p:cNvPr id="11" name="Google Shape;11;p31"/>
            <p:cNvSpPr/>
            <p:nvPr/>
          </p:nvSpPr>
          <p:spPr>
            <a:xfrm rot="-132331">
              <a:off x="713242" y="551639"/>
              <a:ext cx="7717517" cy="406471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" name="Google Shape;12;p31"/>
            <p:cNvSpPr/>
            <p:nvPr/>
          </p:nvSpPr>
          <p:spPr>
            <a:xfrm>
              <a:off x="7011110" y="160607"/>
              <a:ext cx="1188600" cy="448500"/>
            </a:xfrm>
            <a:prstGeom prst="roundRect">
              <a:avLst>
                <a:gd fmla="val 16667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3" name="Google Shape;13;p31"/>
            <p:cNvSpPr/>
            <p:nvPr/>
          </p:nvSpPr>
          <p:spPr>
            <a:xfrm>
              <a:off x="7011110" y="213407"/>
              <a:ext cx="1188600" cy="4485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4" name="Google Shape;14;p31"/>
            <p:cNvSpPr/>
            <p:nvPr/>
          </p:nvSpPr>
          <p:spPr>
            <a:xfrm>
              <a:off x="713019" y="551632"/>
              <a:ext cx="7717500" cy="4065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5" name="Google Shape;15;p31"/>
          <p:cNvSpPr txBox="1"/>
          <p:nvPr>
            <p:ph type="ctrTitle"/>
          </p:nvPr>
        </p:nvSpPr>
        <p:spPr>
          <a:xfrm>
            <a:off x="1035300" y="2179088"/>
            <a:ext cx="6609600" cy="204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6" name="Google Shape;16;p31"/>
          <p:cNvSpPr txBox="1"/>
          <p:nvPr>
            <p:ph idx="1" type="subTitle"/>
          </p:nvPr>
        </p:nvSpPr>
        <p:spPr>
          <a:xfrm>
            <a:off x="1035300" y="845125"/>
            <a:ext cx="3476400" cy="3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2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40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" name="Google Shape;96;p40"/>
          <p:cNvGrpSpPr/>
          <p:nvPr/>
        </p:nvGrpSpPr>
        <p:grpSpPr>
          <a:xfrm>
            <a:off x="175098" y="89046"/>
            <a:ext cx="8793777" cy="4965306"/>
            <a:chOff x="175098" y="89046"/>
            <a:chExt cx="8793777" cy="4965306"/>
          </a:xfrm>
        </p:grpSpPr>
        <p:sp>
          <p:nvSpPr>
            <p:cNvPr id="97" name="Google Shape;97;p40"/>
            <p:cNvSpPr/>
            <p:nvPr/>
          </p:nvSpPr>
          <p:spPr>
            <a:xfrm rot="-185445">
              <a:off x="290459" y="316615"/>
              <a:ext cx="8563056" cy="451016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8" name="Google Shape;98;p40"/>
            <p:cNvSpPr/>
            <p:nvPr/>
          </p:nvSpPr>
          <p:spPr>
            <a:xfrm>
              <a:off x="290286" y="316530"/>
              <a:ext cx="8563500" cy="451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99" name="Google Shape;99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41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" name="Google Shape;102;p41"/>
          <p:cNvGrpSpPr/>
          <p:nvPr/>
        </p:nvGrpSpPr>
        <p:grpSpPr>
          <a:xfrm flipH="1" rot="10800000">
            <a:off x="175098" y="89048"/>
            <a:ext cx="8793777" cy="4965306"/>
            <a:chOff x="175098" y="89046"/>
            <a:chExt cx="8793777" cy="4965306"/>
          </a:xfrm>
        </p:grpSpPr>
        <p:sp>
          <p:nvSpPr>
            <p:cNvPr id="103" name="Google Shape;103;p41"/>
            <p:cNvSpPr/>
            <p:nvPr/>
          </p:nvSpPr>
          <p:spPr>
            <a:xfrm rot="-185445">
              <a:off x="290459" y="316615"/>
              <a:ext cx="8563056" cy="451016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4" name="Google Shape;104;p41"/>
            <p:cNvSpPr/>
            <p:nvPr/>
          </p:nvSpPr>
          <p:spPr>
            <a:xfrm>
              <a:off x="290286" y="316530"/>
              <a:ext cx="8563500" cy="451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05" name="Google Shape;105;p41"/>
          <p:cNvSpPr txBox="1"/>
          <p:nvPr>
            <p:ph type="title"/>
          </p:nvPr>
        </p:nvSpPr>
        <p:spPr>
          <a:xfrm>
            <a:off x="1510950" y="1133824"/>
            <a:ext cx="6122100" cy="109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6" name="Google Shape;106;p41"/>
          <p:cNvSpPr txBox="1"/>
          <p:nvPr>
            <p:ph idx="1" type="body"/>
          </p:nvPr>
        </p:nvSpPr>
        <p:spPr>
          <a:xfrm>
            <a:off x="1510950" y="2232301"/>
            <a:ext cx="6122100" cy="18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2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" name="Google Shape;109;p42"/>
          <p:cNvGrpSpPr/>
          <p:nvPr/>
        </p:nvGrpSpPr>
        <p:grpSpPr>
          <a:xfrm flipH="1">
            <a:off x="607359" y="335024"/>
            <a:ext cx="7929387" cy="4665095"/>
            <a:chOff x="607358" y="335024"/>
            <a:chExt cx="7929387" cy="4665095"/>
          </a:xfrm>
        </p:grpSpPr>
        <p:sp>
          <p:nvSpPr>
            <p:cNvPr id="110" name="Google Shape;110;p42"/>
            <p:cNvSpPr/>
            <p:nvPr/>
          </p:nvSpPr>
          <p:spPr>
            <a:xfrm rot="-10610811">
              <a:off x="713309" y="544197"/>
              <a:ext cx="7717484" cy="406483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1" name="Google Shape;111;p42"/>
            <p:cNvSpPr/>
            <p:nvPr/>
          </p:nvSpPr>
          <p:spPr>
            <a:xfrm rot="10800000">
              <a:off x="7241296" y="4551619"/>
              <a:ext cx="1188600" cy="4485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2" name="Google Shape;112;p42"/>
            <p:cNvSpPr/>
            <p:nvPr/>
          </p:nvSpPr>
          <p:spPr>
            <a:xfrm rot="10800000">
              <a:off x="7241296" y="4498819"/>
              <a:ext cx="1188600" cy="448500"/>
            </a:xfrm>
            <a:prstGeom prst="roundRect">
              <a:avLst>
                <a:gd fmla="val 16667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3" name="Google Shape;113;p42"/>
            <p:cNvSpPr/>
            <p:nvPr/>
          </p:nvSpPr>
          <p:spPr>
            <a:xfrm rot="10800000">
              <a:off x="713586" y="543794"/>
              <a:ext cx="7717500" cy="4065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14" name="Google Shape;114;p42"/>
          <p:cNvSpPr txBox="1"/>
          <p:nvPr>
            <p:ph type="title"/>
          </p:nvPr>
        </p:nvSpPr>
        <p:spPr>
          <a:xfrm>
            <a:off x="1240950" y="2063850"/>
            <a:ext cx="6662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3"/>
          <p:cNvSpPr/>
          <p:nvPr>
            <p:ph idx="2" type="pic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Google Shape;117;p43"/>
          <p:cNvSpPr txBox="1"/>
          <p:nvPr>
            <p:ph type="title"/>
          </p:nvPr>
        </p:nvSpPr>
        <p:spPr>
          <a:xfrm>
            <a:off x="645350" y="539500"/>
            <a:ext cx="3594000" cy="93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44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0" name="Google Shape;120;p44"/>
          <p:cNvGrpSpPr/>
          <p:nvPr/>
        </p:nvGrpSpPr>
        <p:grpSpPr>
          <a:xfrm>
            <a:off x="637887" y="160607"/>
            <a:ext cx="7868227" cy="4602745"/>
            <a:chOff x="637887" y="160607"/>
            <a:chExt cx="7868227" cy="4602745"/>
          </a:xfrm>
        </p:grpSpPr>
        <p:sp>
          <p:nvSpPr>
            <p:cNvPr id="121" name="Google Shape;121;p44"/>
            <p:cNvSpPr/>
            <p:nvPr/>
          </p:nvSpPr>
          <p:spPr>
            <a:xfrm rot="-132331">
              <a:off x="713242" y="551639"/>
              <a:ext cx="7717517" cy="406471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2" name="Google Shape;122;p44"/>
            <p:cNvSpPr/>
            <p:nvPr/>
          </p:nvSpPr>
          <p:spPr>
            <a:xfrm>
              <a:off x="7011110" y="160607"/>
              <a:ext cx="1188600" cy="448500"/>
            </a:xfrm>
            <a:prstGeom prst="roundRect">
              <a:avLst>
                <a:gd fmla="val 16667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3" name="Google Shape;123;p44"/>
            <p:cNvSpPr/>
            <p:nvPr/>
          </p:nvSpPr>
          <p:spPr>
            <a:xfrm>
              <a:off x="7011110" y="213407"/>
              <a:ext cx="1188600" cy="4485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4" name="Google Shape;124;p44"/>
            <p:cNvSpPr/>
            <p:nvPr/>
          </p:nvSpPr>
          <p:spPr>
            <a:xfrm>
              <a:off x="713019" y="551632"/>
              <a:ext cx="7717500" cy="4065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25" name="Google Shape;125;p44"/>
          <p:cNvSpPr txBox="1"/>
          <p:nvPr>
            <p:ph hasCustomPrompt="1" type="title"/>
          </p:nvPr>
        </p:nvSpPr>
        <p:spPr>
          <a:xfrm>
            <a:off x="1051725" y="1697075"/>
            <a:ext cx="48054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2"/>
                </a:solidFill>
                <a:latin typeface="Plus Jakarta Sans Light"/>
                <a:ea typeface="Plus Jakarta Sans Light"/>
                <a:cs typeface="Plus Jakarta Sans Light"/>
                <a:sym typeface="Plus Jakarta San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26" name="Google Shape;126;p44"/>
          <p:cNvSpPr txBox="1"/>
          <p:nvPr>
            <p:ph idx="1" type="subTitle"/>
          </p:nvPr>
        </p:nvSpPr>
        <p:spPr>
          <a:xfrm>
            <a:off x="1051725" y="2949325"/>
            <a:ext cx="48054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46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0" name="Google Shape;130;p46"/>
          <p:cNvGrpSpPr/>
          <p:nvPr/>
        </p:nvGrpSpPr>
        <p:grpSpPr>
          <a:xfrm flipH="1" rot="10800000">
            <a:off x="187586" y="114603"/>
            <a:ext cx="8768830" cy="4914294"/>
            <a:chOff x="187586" y="114603"/>
            <a:chExt cx="8768830" cy="4914294"/>
          </a:xfrm>
        </p:grpSpPr>
        <p:sp>
          <p:nvSpPr>
            <p:cNvPr id="131" name="Google Shape;131;p46"/>
            <p:cNvSpPr/>
            <p:nvPr/>
          </p:nvSpPr>
          <p:spPr>
            <a:xfrm rot="-10635659">
              <a:off x="290459" y="316627"/>
              <a:ext cx="8563083" cy="451024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32" name="Google Shape;132;p46"/>
            <p:cNvSpPr/>
            <p:nvPr/>
          </p:nvSpPr>
          <p:spPr>
            <a:xfrm rot="10800000">
              <a:off x="290214" y="315870"/>
              <a:ext cx="8563500" cy="451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33" name="Google Shape;133;p46"/>
          <p:cNvSpPr txBox="1"/>
          <p:nvPr>
            <p:ph type="title"/>
          </p:nvPr>
        </p:nvSpPr>
        <p:spPr>
          <a:xfrm>
            <a:off x="1944800" y="3069250"/>
            <a:ext cx="52545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4" name="Google Shape;134;p46"/>
          <p:cNvSpPr txBox="1"/>
          <p:nvPr>
            <p:ph idx="1" type="subTitle"/>
          </p:nvPr>
        </p:nvSpPr>
        <p:spPr>
          <a:xfrm>
            <a:off x="1944675" y="1412450"/>
            <a:ext cx="5254500" cy="153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47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 flipH="1"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" name="Google Shape;137;p47"/>
          <p:cNvGrpSpPr/>
          <p:nvPr/>
        </p:nvGrpSpPr>
        <p:grpSpPr>
          <a:xfrm flipH="1">
            <a:off x="175097" y="89046"/>
            <a:ext cx="8793777" cy="4965306"/>
            <a:chOff x="175098" y="89046"/>
            <a:chExt cx="8793777" cy="4965306"/>
          </a:xfrm>
        </p:grpSpPr>
        <p:sp>
          <p:nvSpPr>
            <p:cNvPr id="138" name="Google Shape;138;p47"/>
            <p:cNvSpPr/>
            <p:nvPr/>
          </p:nvSpPr>
          <p:spPr>
            <a:xfrm rot="-185445">
              <a:off x="290459" y="316615"/>
              <a:ext cx="8563056" cy="451016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39" name="Google Shape;139;p47"/>
            <p:cNvSpPr/>
            <p:nvPr/>
          </p:nvSpPr>
          <p:spPr>
            <a:xfrm>
              <a:off x="290286" y="316530"/>
              <a:ext cx="8563500" cy="451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40" name="Google Shape;140;p47"/>
          <p:cNvSpPr txBox="1"/>
          <p:nvPr>
            <p:ph type="title"/>
          </p:nvPr>
        </p:nvSpPr>
        <p:spPr>
          <a:xfrm>
            <a:off x="864413" y="1292159"/>
            <a:ext cx="3519600" cy="163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1" name="Google Shape;141;p47"/>
          <p:cNvSpPr txBox="1"/>
          <p:nvPr>
            <p:ph idx="1" type="subTitle"/>
          </p:nvPr>
        </p:nvSpPr>
        <p:spPr>
          <a:xfrm>
            <a:off x="864413" y="2924025"/>
            <a:ext cx="3519600" cy="9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47"/>
          <p:cNvSpPr/>
          <p:nvPr>
            <p:ph idx="2" type="pic"/>
          </p:nvPr>
        </p:nvSpPr>
        <p:spPr>
          <a:xfrm>
            <a:off x="5457088" y="691013"/>
            <a:ext cx="2822400" cy="3761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48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" name="Google Shape;145;p48"/>
          <p:cNvGrpSpPr/>
          <p:nvPr/>
        </p:nvGrpSpPr>
        <p:grpSpPr>
          <a:xfrm flipH="1" rot="10800000">
            <a:off x="175098" y="89048"/>
            <a:ext cx="8793777" cy="4965306"/>
            <a:chOff x="175098" y="89046"/>
            <a:chExt cx="8793777" cy="4965306"/>
          </a:xfrm>
        </p:grpSpPr>
        <p:sp>
          <p:nvSpPr>
            <p:cNvPr id="146" name="Google Shape;146;p48"/>
            <p:cNvSpPr/>
            <p:nvPr/>
          </p:nvSpPr>
          <p:spPr>
            <a:xfrm rot="-185445">
              <a:off x="290459" y="316615"/>
              <a:ext cx="8563056" cy="451016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47" name="Google Shape;147;p48"/>
            <p:cNvSpPr/>
            <p:nvPr/>
          </p:nvSpPr>
          <p:spPr>
            <a:xfrm>
              <a:off x="290286" y="316530"/>
              <a:ext cx="8563500" cy="451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48" name="Google Shape;148;p48"/>
          <p:cNvSpPr txBox="1"/>
          <p:nvPr>
            <p:ph type="title"/>
          </p:nvPr>
        </p:nvSpPr>
        <p:spPr>
          <a:xfrm>
            <a:off x="720000" y="448056"/>
            <a:ext cx="77085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9" name="Google Shape;149;p48"/>
          <p:cNvSpPr txBox="1"/>
          <p:nvPr>
            <p:ph idx="1" type="subTitle"/>
          </p:nvPr>
        </p:nvSpPr>
        <p:spPr>
          <a:xfrm>
            <a:off x="869325" y="2064278"/>
            <a:ext cx="2556900" cy="11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49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 flipH="1"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" name="Google Shape;152;p49"/>
          <p:cNvGrpSpPr/>
          <p:nvPr/>
        </p:nvGrpSpPr>
        <p:grpSpPr>
          <a:xfrm>
            <a:off x="175098" y="89046"/>
            <a:ext cx="8793777" cy="4965306"/>
            <a:chOff x="175098" y="89046"/>
            <a:chExt cx="8793777" cy="4965306"/>
          </a:xfrm>
        </p:grpSpPr>
        <p:sp>
          <p:nvSpPr>
            <p:cNvPr id="153" name="Google Shape;153;p49"/>
            <p:cNvSpPr/>
            <p:nvPr/>
          </p:nvSpPr>
          <p:spPr>
            <a:xfrm rot="-185445">
              <a:off x="290459" y="316615"/>
              <a:ext cx="8563056" cy="451016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54" name="Google Shape;154;p49"/>
            <p:cNvSpPr/>
            <p:nvPr/>
          </p:nvSpPr>
          <p:spPr>
            <a:xfrm>
              <a:off x="290286" y="316530"/>
              <a:ext cx="8563500" cy="451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55" name="Google Shape;155;p49"/>
          <p:cNvSpPr txBox="1"/>
          <p:nvPr>
            <p:ph type="title"/>
          </p:nvPr>
        </p:nvSpPr>
        <p:spPr>
          <a:xfrm>
            <a:off x="4110388" y="1751088"/>
            <a:ext cx="35934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6" name="Google Shape;156;p49"/>
          <p:cNvSpPr txBox="1"/>
          <p:nvPr>
            <p:ph idx="1" type="subTitle"/>
          </p:nvPr>
        </p:nvSpPr>
        <p:spPr>
          <a:xfrm>
            <a:off x="4110563" y="2434513"/>
            <a:ext cx="3593400" cy="9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2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 flipH="1"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32"/>
          <p:cNvGrpSpPr/>
          <p:nvPr/>
        </p:nvGrpSpPr>
        <p:grpSpPr>
          <a:xfrm>
            <a:off x="175098" y="89046"/>
            <a:ext cx="8793777" cy="4965306"/>
            <a:chOff x="175098" y="89046"/>
            <a:chExt cx="8793777" cy="4965306"/>
          </a:xfrm>
        </p:grpSpPr>
        <p:sp>
          <p:nvSpPr>
            <p:cNvPr id="20" name="Google Shape;20;p32"/>
            <p:cNvSpPr/>
            <p:nvPr/>
          </p:nvSpPr>
          <p:spPr>
            <a:xfrm rot="-185445">
              <a:off x="290459" y="316615"/>
              <a:ext cx="8563056" cy="451016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1" name="Google Shape;21;p32"/>
            <p:cNvSpPr/>
            <p:nvPr/>
          </p:nvSpPr>
          <p:spPr>
            <a:xfrm>
              <a:off x="290286" y="316530"/>
              <a:ext cx="8563500" cy="451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2" name="Google Shape;22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3" name="Google Shape;23;p32"/>
          <p:cNvSpPr txBox="1"/>
          <p:nvPr>
            <p:ph idx="1" type="subTitle"/>
          </p:nvPr>
        </p:nvSpPr>
        <p:spPr>
          <a:xfrm>
            <a:off x="720000" y="2128568"/>
            <a:ext cx="2305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2"/>
          <p:cNvSpPr txBox="1"/>
          <p:nvPr>
            <p:ph idx="2" type="subTitle"/>
          </p:nvPr>
        </p:nvSpPr>
        <p:spPr>
          <a:xfrm>
            <a:off x="3419271" y="2128568"/>
            <a:ext cx="2305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2"/>
          <p:cNvSpPr txBox="1"/>
          <p:nvPr>
            <p:ph idx="3" type="subTitle"/>
          </p:nvPr>
        </p:nvSpPr>
        <p:spPr>
          <a:xfrm>
            <a:off x="720000" y="3861750"/>
            <a:ext cx="2305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2"/>
          <p:cNvSpPr txBox="1"/>
          <p:nvPr>
            <p:ph idx="4" type="subTitle"/>
          </p:nvPr>
        </p:nvSpPr>
        <p:spPr>
          <a:xfrm>
            <a:off x="3419271" y="3861750"/>
            <a:ext cx="2305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2"/>
          <p:cNvSpPr txBox="1"/>
          <p:nvPr>
            <p:ph idx="5" type="subTitle"/>
          </p:nvPr>
        </p:nvSpPr>
        <p:spPr>
          <a:xfrm>
            <a:off x="6118549" y="2128568"/>
            <a:ext cx="2305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2"/>
          <p:cNvSpPr txBox="1"/>
          <p:nvPr>
            <p:ph idx="6" type="subTitle"/>
          </p:nvPr>
        </p:nvSpPr>
        <p:spPr>
          <a:xfrm>
            <a:off x="6118549" y="3861750"/>
            <a:ext cx="2305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2"/>
          <p:cNvSpPr txBox="1"/>
          <p:nvPr>
            <p:ph idx="7" type="title"/>
          </p:nvPr>
        </p:nvSpPr>
        <p:spPr>
          <a:xfrm>
            <a:off x="720000" y="1160370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  <a:latin typeface="Plus Jakarta Sans Light"/>
                <a:ea typeface="Plus Jakarta Sans Light"/>
                <a:cs typeface="Plus Jakarta Sans Light"/>
                <a:sym typeface="Plus Jakarta Sa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0" name="Google Shape;30;p32"/>
          <p:cNvSpPr txBox="1"/>
          <p:nvPr>
            <p:ph idx="8" type="title"/>
          </p:nvPr>
        </p:nvSpPr>
        <p:spPr>
          <a:xfrm>
            <a:off x="720000" y="2892966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  <a:latin typeface="Plus Jakarta Sans Light"/>
                <a:ea typeface="Plus Jakarta Sans Light"/>
                <a:cs typeface="Plus Jakarta Sans Light"/>
                <a:sym typeface="Plus Jakarta Sa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1" name="Google Shape;31;p32"/>
          <p:cNvSpPr txBox="1"/>
          <p:nvPr>
            <p:ph idx="9" type="title"/>
          </p:nvPr>
        </p:nvSpPr>
        <p:spPr>
          <a:xfrm>
            <a:off x="3419271" y="1160370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  <a:latin typeface="Plus Jakarta Sans Light"/>
                <a:ea typeface="Plus Jakarta Sans Light"/>
                <a:cs typeface="Plus Jakarta Sans Light"/>
                <a:sym typeface="Plus Jakarta Sa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2" name="Google Shape;32;p32"/>
          <p:cNvSpPr txBox="1"/>
          <p:nvPr>
            <p:ph idx="13" type="title"/>
          </p:nvPr>
        </p:nvSpPr>
        <p:spPr>
          <a:xfrm>
            <a:off x="3419271" y="2892966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  <a:latin typeface="Plus Jakarta Sans Light"/>
                <a:ea typeface="Plus Jakarta Sans Light"/>
                <a:cs typeface="Plus Jakarta Sans Light"/>
                <a:sym typeface="Plus Jakarta Sa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3" name="Google Shape;33;p32"/>
          <p:cNvSpPr txBox="1"/>
          <p:nvPr>
            <p:ph idx="14" type="title"/>
          </p:nvPr>
        </p:nvSpPr>
        <p:spPr>
          <a:xfrm>
            <a:off x="6118549" y="1160370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  <a:latin typeface="Plus Jakarta Sans Light"/>
                <a:ea typeface="Plus Jakarta Sans Light"/>
                <a:cs typeface="Plus Jakarta Sans Light"/>
                <a:sym typeface="Plus Jakarta Sa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4" name="Google Shape;34;p32"/>
          <p:cNvSpPr txBox="1"/>
          <p:nvPr>
            <p:ph idx="15" type="title"/>
          </p:nvPr>
        </p:nvSpPr>
        <p:spPr>
          <a:xfrm>
            <a:off x="6118549" y="2892966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  <a:latin typeface="Plus Jakarta Sans Light"/>
                <a:ea typeface="Plus Jakarta Sans Light"/>
                <a:cs typeface="Plus Jakarta Sans Light"/>
                <a:sym typeface="Plus Jakarta Sa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32"/>
          <p:cNvSpPr txBox="1"/>
          <p:nvPr>
            <p:ph idx="16" type="subTitle"/>
          </p:nvPr>
        </p:nvSpPr>
        <p:spPr>
          <a:xfrm>
            <a:off x="713225" y="1792142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6" name="Google Shape;36;p32"/>
          <p:cNvSpPr txBox="1"/>
          <p:nvPr>
            <p:ph idx="17" type="subTitle"/>
          </p:nvPr>
        </p:nvSpPr>
        <p:spPr>
          <a:xfrm>
            <a:off x="3412496" y="1792142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7" name="Google Shape;37;p32"/>
          <p:cNvSpPr txBox="1"/>
          <p:nvPr>
            <p:ph idx="18" type="subTitle"/>
          </p:nvPr>
        </p:nvSpPr>
        <p:spPr>
          <a:xfrm>
            <a:off x="6111774" y="1792142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8" name="Google Shape;38;p32"/>
          <p:cNvSpPr txBox="1"/>
          <p:nvPr>
            <p:ph idx="19" type="subTitle"/>
          </p:nvPr>
        </p:nvSpPr>
        <p:spPr>
          <a:xfrm>
            <a:off x="720000" y="3524805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9" name="Google Shape;39;p32"/>
          <p:cNvSpPr txBox="1"/>
          <p:nvPr>
            <p:ph idx="20" type="subTitle"/>
          </p:nvPr>
        </p:nvSpPr>
        <p:spPr>
          <a:xfrm>
            <a:off x="3419271" y="3524805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0" name="Google Shape;40;p32"/>
          <p:cNvSpPr txBox="1"/>
          <p:nvPr>
            <p:ph idx="21" type="subTitle"/>
          </p:nvPr>
        </p:nvSpPr>
        <p:spPr>
          <a:xfrm>
            <a:off x="6118549" y="3524805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4_3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50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9" name="Google Shape;159;p50"/>
          <p:cNvGrpSpPr/>
          <p:nvPr/>
        </p:nvGrpSpPr>
        <p:grpSpPr>
          <a:xfrm>
            <a:off x="175098" y="89046"/>
            <a:ext cx="8793777" cy="4965306"/>
            <a:chOff x="175098" y="89046"/>
            <a:chExt cx="8793777" cy="4965306"/>
          </a:xfrm>
        </p:grpSpPr>
        <p:sp>
          <p:nvSpPr>
            <p:cNvPr id="160" name="Google Shape;160;p50"/>
            <p:cNvSpPr/>
            <p:nvPr/>
          </p:nvSpPr>
          <p:spPr>
            <a:xfrm rot="-185445">
              <a:off x="290459" y="316615"/>
              <a:ext cx="8563056" cy="451016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1" name="Google Shape;161;p50"/>
            <p:cNvSpPr/>
            <p:nvPr/>
          </p:nvSpPr>
          <p:spPr>
            <a:xfrm>
              <a:off x="290286" y="316530"/>
              <a:ext cx="8563500" cy="451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62" name="Google Shape;162;p50"/>
          <p:cNvSpPr txBox="1"/>
          <p:nvPr>
            <p:ph type="title"/>
          </p:nvPr>
        </p:nvSpPr>
        <p:spPr>
          <a:xfrm>
            <a:off x="720000" y="448056"/>
            <a:ext cx="77085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63" name="Google Shape;163;p50"/>
          <p:cNvSpPr txBox="1"/>
          <p:nvPr>
            <p:ph idx="1" type="subTitle"/>
          </p:nvPr>
        </p:nvSpPr>
        <p:spPr>
          <a:xfrm>
            <a:off x="720000" y="1188725"/>
            <a:ext cx="7708500" cy="3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51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6" name="Google Shape;166;p51"/>
          <p:cNvGrpSpPr/>
          <p:nvPr/>
        </p:nvGrpSpPr>
        <p:grpSpPr>
          <a:xfrm flipH="1" rot="10800000">
            <a:off x="196957" y="133789"/>
            <a:ext cx="8750379" cy="4876188"/>
            <a:chOff x="196957" y="133789"/>
            <a:chExt cx="8750379" cy="4876188"/>
          </a:xfrm>
        </p:grpSpPr>
        <p:sp>
          <p:nvSpPr>
            <p:cNvPr id="167" name="Google Shape;167;p51"/>
            <p:cNvSpPr/>
            <p:nvPr/>
          </p:nvSpPr>
          <p:spPr>
            <a:xfrm rot="148662">
              <a:off x="290443" y="316781"/>
              <a:ext cx="8563406" cy="451020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8" name="Google Shape;168;p51"/>
            <p:cNvSpPr/>
            <p:nvPr/>
          </p:nvSpPr>
          <p:spPr>
            <a:xfrm>
              <a:off x="290286" y="316530"/>
              <a:ext cx="8563500" cy="451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69" name="Google Shape;169;p5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70" name="Google Shape;170;p51"/>
          <p:cNvSpPr txBox="1"/>
          <p:nvPr>
            <p:ph idx="1" type="subTitle"/>
          </p:nvPr>
        </p:nvSpPr>
        <p:spPr>
          <a:xfrm>
            <a:off x="5220150" y="2938350"/>
            <a:ext cx="2531100" cy="11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51"/>
          <p:cNvSpPr txBox="1"/>
          <p:nvPr>
            <p:ph idx="2" type="subTitle"/>
          </p:nvPr>
        </p:nvSpPr>
        <p:spPr>
          <a:xfrm>
            <a:off x="1392725" y="2938350"/>
            <a:ext cx="2531100" cy="11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51"/>
          <p:cNvSpPr txBox="1"/>
          <p:nvPr>
            <p:ph idx="3" type="subTitle"/>
          </p:nvPr>
        </p:nvSpPr>
        <p:spPr>
          <a:xfrm>
            <a:off x="1392736" y="2440475"/>
            <a:ext cx="25311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73" name="Google Shape;173;p51"/>
          <p:cNvSpPr txBox="1"/>
          <p:nvPr>
            <p:ph idx="4" type="subTitle"/>
          </p:nvPr>
        </p:nvSpPr>
        <p:spPr>
          <a:xfrm>
            <a:off x="5220163" y="2440475"/>
            <a:ext cx="2531100" cy="5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52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 flipH="1"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" name="Google Shape;176;p52"/>
          <p:cNvGrpSpPr/>
          <p:nvPr/>
        </p:nvGrpSpPr>
        <p:grpSpPr>
          <a:xfrm>
            <a:off x="187586" y="114603"/>
            <a:ext cx="8768830" cy="4914294"/>
            <a:chOff x="187586" y="114603"/>
            <a:chExt cx="8768830" cy="4914294"/>
          </a:xfrm>
        </p:grpSpPr>
        <p:sp>
          <p:nvSpPr>
            <p:cNvPr id="177" name="Google Shape;177;p52"/>
            <p:cNvSpPr/>
            <p:nvPr/>
          </p:nvSpPr>
          <p:spPr>
            <a:xfrm rot="-10635659">
              <a:off x="290459" y="316627"/>
              <a:ext cx="8563083" cy="451024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8" name="Google Shape;178;p52"/>
            <p:cNvSpPr/>
            <p:nvPr/>
          </p:nvSpPr>
          <p:spPr>
            <a:xfrm rot="10800000">
              <a:off x="290214" y="315870"/>
              <a:ext cx="8563500" cy="451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79" name="Google Shape;179;p5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0" name="Google Shape;180;p52"/>
          <p:cNvSpPr txBox="1"/>
          <p:nvPr>
            <p:ph idx="1" type="subTitle"/>
          </p:nvPr>
        </p:nvSpPr>
        <p:spPr>
          <a:xfrm>
            <a:off x="937625" y="2937039"/>
            <a:ext cx="2175300" cy="10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52"/>
          <p:cNvSpPr txBox="1"/>
          <p:nvPr>
            <p:ph idx="2" type="subTitle"/>
          </p:nvPr>
        </p:nvSpPr>
        <p:spPr>
          <a:xfrm>
            <a:off x="3484347" y="2937039"/>
            <a:ext cx="2175300" cy="10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52"/>
          <p:cNvSpPr txBox="1"/>
          <p:nvPr>
            <p:ph idx="3" type="subTitle"/>
          </p:nvPr>
        </p:nvSpPr>
        <p:spPr>
          <a:xfrm>
            <a:off x="6031075" y="2937039"/>
            <a:ext cx="2175300" cy="10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52"/>
          <p:cNvSpPr txBox="1"/>
          <p:nvPr>
            <p:ph idx="4" type="subTitle"/>
          </p:nvPr>
        </p:nvSpPr>
        <p:spPr>
          <a:xfrm>
            <a:off x="937625" y="2351823"/>
            <a:ext cx="2175300" cy="66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84" name="Google Shape;184;p52"/>
          <p:cNvSpPr txBox="1"/>
          <p:nvPr>
            <p:ph idx="5" type="subTitle"/>
          </p:nvPr>
        </p:nvSpPr>
        <p:spPr>
          <a:xfrm>
            <a:off x="3484350" y="2351823"/>
            <a:ext cx="2175300" cy="66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85" name="Google Shape;185;p52"/>
          <p:cNvSpPr txBox="1"/>
          <p:nvPr>
            <p:ph idx="6" type="subTitle"/>
          </p:nvPr>
        </p:nvSpPr>
        <p:spPr>
          <a:xfrm>
            <a:off x="6031075" y="2351823"/>
            <a:ext cx="2175300" cy="66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53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 flipH="1"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8" name="Google Shape;188;p53"/>
          <p:cNvGrpSpPr/>
          <p:nvPr/>
        </p:nvGrpSpPr>
        <p:grpSpPr>
          <a:xfrm flipH="1">
            <a:off x="205309" y="150041"/>
            <a:ext cx="8733586" cy="4843199"/>
            <a:chOff x="205079" y="150041"/>
            <a:chExt cx="8733586" cy="4843199"/>
          </a:xfrm>
        </p:grpSpPr>
        <p:sp>
          <p:nvSpPr>
            <p:cNvPr id="189" name="Google Shape;189;p53"/>
            <p:cNvSpPr/>
            <p:nvPr/>
          </p:nvSpPr>
          <p:spPr>
            <a:xfrm rot="-135169">
              <a:off x="290413" y="316598"/>
              <a:ext cx="8562918" cy="451008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90" name="Google Shape;190;p53"/>
            <p:cNvSpPr/>
            <p:nvPr/>
          </p:nvSpPr>
          <p:spPr>
            <a:xfrm>
              <a:off x="290286" y="316530"/>
              <a:ext cx="8563500" cy="451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91" name="Google Shape;191;p5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2" name="Google Shape;192;p53"/>
          <p:cNvSpPr txBox="1"/>
          <p:nvPr>
            <p:ph idx="1" type="subTitle"/>
          </p:nvPr>
        </p:nvSpPr>
        <p:spPr>
          <a:xfrm>
            <a:off x="937625" y="3664723"/>
            <a:ext cx="2175300" cy="6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53"/>
          <p:cNvSpPr txBox="1"/>
          <p:nvPr>
            <p:ph idx="2" type="subTitle"/>
          </p:nvPr>
        </p:nvSpPr>
        <p:spPr>
          <a:xfrm>
            <a:off x="3484347" y="3664723"/>
            <a:ext cx="2175300" cy="6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53"/>
          <p:cNvSpPr txBox="1"/>
          <p:nvPr>
            <p:ph idx="3" type="subTitle"/>
          </p:nvPr>
        </p:nvSpPr>
        <p:spPr>
          <a:xfrm>
            <a:off x="6031075" y="3664723"/>
            <a:ext cx="2175300" cy="6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53"/>
          <p:cNvSpPr txBox="1"/>
          <p:nvPr>
            <p:ph idx="4" type="subTitle"/>
          </p:nvPr>
        </p:nvSpPr>
        <p:spPr>
          <a:xfrm>
            <a:off x="937625" y="3161590"/>
            <a:ext cx="2175300" cy="66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3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96" name="Google Shape;196;p53"/>
          <p:cNvSpPr txBox="1"/>
          <p:nvPr>
            <p:ph idx="5" type="subTitle"/>
          </p:nvPr>
        </p:nvSpPr>
        <p:spPr>
          <a:xfrm>
            <a:off x="3484350" y="3161590"/>
            <a:ext cx="2175300" cy="66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3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97" name="Google Shape;197;p53"/>
          <p:cNvSpPr txBox="1"/>
          <p:nvPr>
            <p:ph idx="6" type="subTitle"/>
          </p:nvPr>
        </p:nvSpPr>
        <p:spPr>
          <a:xfrm>
            <a:off x="6031075" y="3161590"/>
            <a:ext cx="2175300" cy="66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3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54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54"/>
          <p:cNvGrpSpPr/>
          <p:nvPr/>
        </p:nvGrpSpPr>
        <p:grpSpPr>
          <a:xfrm flipH="1" rot="10800000">
            <a:off x="187586" y="114603"/>
            <a:ext cx="8768830" cy="4914294"/>
            <a:chOff x="187586" y="114603"/>
            <a:chExt cx="8768830" cy="4914294"/>
          </a:xfrm>
        </p:grpSpPr>
        <p:sp>
          <p:nvSpPr>
            <p:cNvPr id="201" name="Google Shape;201;p54"/>
            <p:cNvSpPr/>
            <p:nvPr/>
          </p:nvSpPr>
          <p:spPr>
            <a:xfrm rot="-10635659">
              <a:off x="290459" y="316627"/>
              <a:ext cx="8563083" cy="451024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2" name="Google Shape;202;p54"/>
            <p:cNvSpPr/>
            <p:nvPr/>
          </p:nvSpPr>
          <p:spPr>
            <a:xfrm rot="10800000">
              <a:off x="290214" y="315870"/>
              <a:ext cx="8563500" cy="451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03" name="Google Shape;203;p5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4" name="Google Shape;204;p54"/>
          <p:cNvSpPr txBox="1"/>
          <p:nvPr>
            <p:ph idx="1" type="subTitle"/>
          </p:nvPr>
        </p:nvSpPr>
        <p:spPr>
          <a:xfrm>
            <a:off x="2109023" y="1965697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54"/>
          <p:cNvSpPr txBox="1"/>
          <p:nvPr>
            <p:ph idx="2" type="subTitle"/>
          </p:nvPr>
        </p:nvSpPr>
        <p:spPr>
          <a:xfrm>
            <a:off x="5766577" y="1965697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54"/>
          <p:cNvSpPr txBox="1"/>
          <p:nvPr>
            <p:ph idx="3" type="subTitle"/>
          </p:nvPr>
        </p:nvSpPr>
        <p:spPr>
          <a:xfrm>
            <a:off x="2109023" y="3613052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54"/>
          <p:cNvSpPr txBox="1"/>
          <p:nvPr>
            <p:ph idx="4" type="subTitle"/>
          </p:nvPr>
        </p:nvSpPr>
        <p:spPr>
          <a:xfrm>
            <a:off x="5766577" y="3613052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54"/>
          <p:cNvSpPr txBox="1"/>
          <p:nvPr>
            <p:ph idx="5" type="subTitle"/>
          </p:nvPr>
        </p:nvSpPr>
        <p:spPr>
          <a:xfrm>
            <a:off x="2109023" y="1521257"/>
            <a:ext cx="19782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09" name="Google Shape;209;p54"/>
          <p:cNvSpPr txBox="1"/>
          <p:nvPr>
            <p:ph idx="6" type="subTitle"/>
          </p:nvPr>
        </p:nvSpPr>
        <p:spPr>
          <a:xfrm>
            <a:off x="2109023" y="3168713"/>
            <a:ext cx="19782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10" name="Google Shape;210;p54"/>
          <p:cNvSpPr txBox="1"/>
          <p:nvPr>
            <p:ph idx="7" type="subTitle"/>
          </p:nvPr>
        </p:nvSpPr>
        <p:spPr>
          <a:xfrm>
            <a:off x="5766573" y="1521257"/>
            <a:ext cx="19782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11" name="Google Shape;211;p54"/>
          <p:cNvSpPr txBox="1"/>
          <p:nvPr>
            <p:ph idx="8" type="subTitle"/>
          </p:nvPr>
        </p:nvSpPr>
        <p:spPr>
          <a:xfrm>
            <a:off x="5766573" y="3168713"/>
            <a:ext cx="19782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5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55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4" name="Google Shape;214;p55"/>
          <p:cNvGrpSpPr/>
          <p:nvPr/>
        </p:nvGrpSpPr>
        <p:grpSpPr>
          <a:xfrm>
            <a:off x="175098" y="89046"/>
            <a:ext cx="8793777" cy="4965306"/>
            <a:chOff x="175098" y="89046"/>
            <a:chExt cx="8793777" cy="4965306"/>
          </a:xfrm>
        </p:grpSpPr>
        <p:sp>
          <p:nvSpPr>
            <p:cNvPr id="215" name="Google Shape;215;p55"/>
            <p:cNvSpPr/>
            <p:nvPr/>
          </p:nvSpPr>
          <p:spPr>
            <a:xfrm rot="-185445">
              <a:off x="290459" y="316615"/>
              <a:ext cx="8563056" cy="451016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16" name="Google Shape;216;p55"/>
            <p:cNvSpPr/>
            <p:nvPr/>
          </p:nvSpPr>
          <p:spPr>
            <a:xfrm>
              <a:off x="290286" y="316530"/>
              <a:ext cx="8563500" cy="451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17" name="Google Shape;217;p5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8" name="Google Shape;218;p55"/>
          <p:cNvSpPr txBox="1"/>
          <p:nvPr>
            <p:ph idx="1" type="subTitle"/>
          </p:nvPr>
        </p:nvSpPr>
        <p:spPr>
          <a:xfrm>
            <a:off x="720001" y="1947664"/>
            <a:ext cx="1975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55"/>
          <p:cNvSpPr txBox="1"/>
          <p:nvPr>
            <p:ph idx="2" type="subTitle"/>
          </p:nvPr>
        </p:nvSpPr>
        <p:spPr>
          <a:xfrm>
            <a:off x="3189850" y="1947664"/>
            <a:ext cx="1975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55"/>
          <p:cNvSpPr txBox="1"/>
          <p:nvPr>
            <p:ph idx="3" type="subTitle"/>
          </p:nvPr>
        </p:nvSpPr>
        <p:spPr>
          <a:xfrm>
            <a:off x="720001" y="3550899"/>
            <a:ext cx="1975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55"/>
          <p:cNvSpPr txBox="1"/>
          <p:nvPr>
            <p:ph idx="4" type="subTitle"/>
          </p:nvPr>
        </p:nvSpPr>
        <p:spPr>
          <a:xfrm>
            <a:off x="3189850" y="3550899"/>
            <a:ext cx="1975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55"/>
          <p:cNvSpPr txBox="1"/>
          <p:nvPr>
            <p:ph idx="5" type="subTitle"/>
          </p:nvPr>
        </p:nvSpPr>
        <p:spPr>
          <a:xfrm>
            <a:off x="5661199" y="1947664"/>
            <a:ext cx="1975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55"/>
          <p:cNvSpPr txBox="1"/>
          <p:nvPr>
            <p:ph idx="6" type="subTitle"/>
          </p:nvPr>
        </p:nvSpPr>
        <p:spPr>
          <a:xfrm>
            <a:off x="720001" y="1432488"/>
            <a:ext cx="1978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9pPr>
          </a:lstStyle>
          <a:p/>
        </p:txBody>
      </p:sp>
      <p:sp>
        <p:nvSpPr>
          <p:cNvPr id="224" name="Google Shape;224;p55"/>
          <p:cNvSpPr txBox="1"/>
          <p:nvPr>
            <p:ph idx="7" type="subTitle"/>
          </p:nvPr>
        </p:nvSpPr>
        <p:spPr>
          <a:xfrm>
            <a:off x="3189850" y="1432488"/>
            <a:ext cx="1978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9pPr>
          </a:lstStyle>
          <a:p/>
        </p:txBody>
      </p:sp>
      <p:sp>
        <p:nvSpPr>
          <p:cNvPr id="225" name="Google Shape;225;p55"/>
          <p:cNvSpPr txBox="1"/>
          <p:nvPr>
            <p:ph idx="8" type="subTitle"/>
          </p:nvPr>
        </p:nvSpPr>
        <p:spPr>
          <a:xfrm>
            <a:off x="5659699" y="1432488"/>
            <a:ext cx="1978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9pPr>
          </a:lstStyle>
          <a:p/>
        </p:txBody>
      </p:sp>
      <p:sp>
        <p:nvSpPr>
          <p:cNvPr id="226" name="Google Shape;226;p55"/>
          <p:cNvSpPr txBox="1"/>
          <p:nvPr>
            <p:ph idx="9" type="subTitle"/>
          </p:nvPr>
        </p:nvSpPr>
        <p:spPr>
          <a:xfrm>
            <a:off x="720001" y="3035697"/>
            <a:ext cx="1978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9pPr>
          </a:lstStyle>
          <a:p/>
        </p:txBody>
      </p:sp>
      <p:sp>
        <p:nvSpPr>
          <p:cNvPr id="227" name="Google Shape;227;p55"/>
          <p:cNvSpPr txBox="1"/>
          <p:nvPr>
            <p:ph idx="13" type="subTitle"/>
          </p:nvPr>
        </p:nvSpPr>
        <p:spPr>
          <a:xfrm>
            <a:off x="3189850" y="3035697"/>
            <a:ext cx="1978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Mono Medium"/>
              <a:buNone/>
              <a:defRPr sz="2100">
                <a:latin typeface="Roboto Mono Medium"/>
                <a:ea typeface="Roboto Mono Medium"/>
                <a:cs typeface="Roboto Mono Medium"/>
                <a:sym typeface="Roboto Mon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56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0" name="Google Shape;230;p56"/>
          <p:cNvGrpSpPr/>
          <p:nvPr/>
        </p:nvGrpSpPr>
        <p:grpSpPr>
          <a:xfrm>
            <a:off x="187586" y="114603"/>
            <a:ext cx="8768830" cy="4914294"/>
            <a:chOff x="187586" y="114603"/>
            <a:chExt cx="8768830" cy="4914294"/>
          </a:xfrm>
        </p:grpSpPr>
        <p:sp>
          <p:nvSpPr>
            <p:cNvPr id="231" name="Google Shape;231;p56"/>
            <p:cNvSpPr/>
            <p:nvPr/>
          </p:nvSpPr>
          <p:spPr>
            <a:xfrm rot="-10635659">
              <a:off x="290459" y="316627"/>
              <a:ext cx="8563083" cy="451024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2" name="Google Shape;232;p56"/>
            <p:cNvSpPr/>
            <p:nvPr/>
          </p:nvSpPr>
          <p:spPr>
            <a:xfrm rot="10800000">
              <a:off x="290214" y="315870"/>
              <a:ext cx="8563500" cy="451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33" name="Google Shape;233;p5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34" name="Google Shape;234;p56"/>
          <p:cNvSpPr txBox="1"/>
          <p:nvPr>
            <p:ph idx="1" type="subTitle"/>
          </p:nvPr>
        </p:nvSpPr>
        <p:spPr>
          <a:xfrm>
            <a:off x="1108627" y="1958438"/>
            <a:ext cx="19860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56"/>
          <p:cNvSpPr txBox="1"/>
          <p:nvPr>
            <p:ph idx="2" type="subTitle"/>
          </p:nvPr>
        </p:nvSpPr>
        <p:spPr>
          <a:xfrm>
            <a:off x="3579000" y="1958438"/>
            <a:ext cx="19860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56"/>
          <p:cNvSpPr txBox="1"/>
          <p:nvPr>
            <p:ph idx="3" type="subTitle"/>
          </p:nvPr>
        </p:nvSpPr>
        <p:spPr>
          <a:xfrm>
            <a:off x="1108627" y="3606249"/>
            <a:ext cx="19860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56"/>
          <p:cNvSpPr txBox="1"/>
          <p:nvPr>
            <p:ph idx="4" type="subTitle"/>
          </p:nvPr>
        </p:nvSpPr>
        <p:spPr>
          <a:xfrm>
            <a:off x="3579000" y="3606249"/>
            <a:ext cx="19860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56"/>
          <p:cNvSpPr txBox="1"/>
          <p:nvPr>
            <p:ph idx="5" type="subTitle"/>
          </p:nvPr>
        </p:nvSpPr>
        <p:spPr>
          <a:xfrm>
            <a:off x="6049373" y="1958438"/>
            <a:ext cx="19860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56"/>
          <p:cNvSpPr txBox="1"/>
          <p:nvPr>
            <p:ph idx="6" type="subTitle"/>
          </p:nvPr>
        </p:nvSpPr>
        <p:spPr>
          <a:xfrm>
            <a:off x="6049373" y="3606249"/>
            <a:ext cx="19860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56"/>
          <p:cNvSpPr txBox="1"/>
          <p:nvPr>
            <p:ph idx="7" type="subTitle"/>
          </p:nvPr>
        </p:nvSpPr>
        <p:spPr>
          <a:xfrm>
            <a:off x="1109527" y="1551024"/>
            <a:ext cx="198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41" name="Google Shape;241;p56"/>
          <p:cNvSpPr txBox="1"/>
          <p:nvPr>
            <p:ph idx="8" type="subTitle"/>
          </p:nvPr>
        </p:nvSpPr>
        <p:spPr>
          <a:xfrm>
            <a:off x="3579900" y="1551024"/>
            <a:ext cx="198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42" name="Google Shape;242;p56"/>
          <p:cNvSpPr txBox="1"/>
          <p:nvPr>
            <p:ph idx="9" type="subTitle"/>
          </p:nvPr>
        </p:nvSpPr>
        <p:spPr>
          <a:xfrm>
            <a:off x="6050273" y="1551024"/>
            <a:ext cx="198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43" name="Google Shape;243;p56"/>
          <p:cNvSpPr txBox="1"/>
          <p:nvPr>
            <p:ph idx="13" type="subTitle"/>
          </p:nvPr>
        </p:nvSpPr>
        <p:spPr>
          <a:xfrm>
            <a:off x="1109527" y="3198811"/>
            <a:ext cx="198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44" name="Google Shape;244;p56"/>
          <p:cNvSpPr txBox="1"/>
          <p:nvPr>
            <p:ph idx="14" type="subTitle"/>
          </p:nvPr>
        </p:nvSpPr>
        <p:spPr>
          <a:xfrm>
            <a:off x="3579900" y="3198811"/>
            <a:ext cx="198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45" name="Google Shape;245;p56"/>
          <p:cNvSpPr txBox="1"/>
          <p:nvPr>
            <p:ph idx="15" type="subTitle"/>
          </p:nvPr>
        </p:nvSpPr>
        <p:spPr>
          <a:xfrm>
            <a:off x="6050273" y="3198811"/>
            <a:ext cx="1984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b="1" sz="24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57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 flipH="1"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8" name="Google Shape;248;p57"/>
          <p:cNvGrpSpPr/>
          <p:nvPr/>
        </p:nvGrpSpPr>
        <p:grpSpPr>
          <a:xfrm flipH="1">
            <a:off x="637886" y="160607"/>
            <a:ext cx="7868227" cy="4602745"/>
            <a:chOff x="637887" y="160607"/>
            <a:chExt cx="7868227" cy="4602745"/>
          </a:xfrm>
        </p:grpSpPr>
        <p:sp>
          <p:nvSpPr>
            <p:cNvPr id="249" name="Google Shape;249;p57"/>
            <p:cNvSpPr/>
            <p:nvPr/>
          </p:nvSpPr>
          <p:spPr>
            <a:xfrm rot="-132331">
              <a:off x="713242" y="551639"/>
              <a:ext cx="7717517" cy="406471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0" name="Google Shape;250;p57"/>
            <p:cNvSpPr/>
            <p:nvPr/>
          </p:nvSpPr>
          <p:spPr>
            <a:xfrm>
              <a:off x="7011110" y="160607"/>
              <a:ext cx="1188600" cy="448500"/>
            </a:xfrm>
            <a:prstGeom prst="roundRect">
              <a:avLst>
                <a:gd fmla="val 16667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1" name="Google Shape;251;p57"/>
            <p:cNvSpPr/>
            <p:nvPr/>
          </p:nvSpPr>
          <p:spPr>
            <a:xfrm>
              <a:off x="7011110" y="213407"/>
              <a:ext cx="1188600" cy="448500"/>
            </a:xfrm>
            <a:prstGeom prst="roundRect">
              <a:avLst>
                <a:gd fmla="val 16667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2" name="Google Shape;252;p57"/>
            <p:cNvSpPr/>
            <p:nvPr/>
          </p:nvSpPr>
          <p:spPr>
            <a:xfrm>
              <a:off x="713019" y="551632"/>
              <a:ext cx="7717500" cy="4065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53" name="Google Shape;253;p57"/>
          <p:cNvSpPr txBox="1"/>
          <p:nvPr>
            <p:ph type="title"/>
          </p:nvPr>
        </p:nvSpPr>
        <p:spPr>
          <a:xfrm>
            <a:off x="4235450" y="803624"/>
            <a:ext cx="38592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lt2"/>
                </a:solidFill>
                <a:latin typeface="Plus Jakarta Sans Light"/>
                <a:ea typeface="Plus Jakarta Sans Light"/>
                <a:cs typeface="Plus Jakarta Sans Light"/>
                <a:sym typeface="Plus Jakarta San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4" name="Google Shape;254;p57"/>
          <p:cNvSpPr txBox="1"/>
          <p:nvPr>
            <p:ph idx="1" type="subTitle"/>
          </p:nvPr>
        </p:nvSpPr>
        <p:spPr>
          <a:xfrm>
            <a:off x="4235450" y="1555273"/>
            <a:ext cx="3859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5" name="Google Shape;255;p57"/>
          <p:cNvSpPr txBox="1"/>
          <p:nvPr>
            <p:ph idx="2" type="title"/>
          </p:nvPr>
        </p:nvSpPr>
        <p:spPr>
          <a:xfrm>
            <a:off x="4235450" y="2003478"/>
            <a:ext cx="38592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lt2"/>
                </a:solidFill>
                <a:latin typeface="Plus Jakarta Sans Light"/>
                <a:ea typeface="Plus Jakarta Sans Light"/>
                <a:cs typeface="Plus Jakarta Sans Light"/>
                <a:sym typeface="Plus Jakarta San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6" name="Google Shape;256;p57"/>
          <p:cNvSpPr txBox="1"/>
          <p:nvPr>
            <p:ph idx="3" type="subTitle"/>
          </p:nvPr>
        </p:nvSpPr>
        <p:spPr>
          <a:xfrm>
            <a:off x="4235450" y="2755124"/>
            <a:ext cx="3859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7" name="Google Shape;257;p57"/>
          <p:cNvSpPr txBox="1"/>
          <p:nvPr>
            <p:ph idx="4" type="title"/>
          </p:nvPr>
        </p:nvSpPr>
        <p:spPr>
          <a:xfrm>
            <a:off x="4235450" y="3203331"/>
            <a:ext cx="38592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lt2"/>
                </a:solidFill>
                <a:latin typeface="Plus Jakarta Sans Light"/>
                <a:ea typeface="Plus Jakarta Sans Light"/>
                <a:cs typeface="Plus Jakarta Sans Light"/>
                <a:sym typeface="Plus Jakarta San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8" name="Google Shape;258;p57"/>
          <p:cNvSpPr txBox="1"/>
          <p:nvPr>
            <p:ph idx="5" type="subTitle"/>
          </p:nvPr>
        </p:nvSpPr>
        <p:spPr>
          <a:xfrm>
            <a:off x="4235450" y="3954975"/>
            <a:ext cx="3859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58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1" name="Google Shape;261;p58"/>
          <p:cNvGrpSpPr/>
          <p:nvPr/>
        </p:nvGrpSpPr>
        <p:grpSpPr>
          <a:xfrm flipH="1" rot="10800000">
            <a:off x="175098" y="89048"/>
            <a:ext cx="8793777" cy="4965306"/>
            <a:chOff x="175098" y="89046"/>
            <a:chExt cx="8793777" cy="4965306"/>
          </a:xfrm>
        </p:grpSpPr>
        <p:sp>
          <p:nvSpPr>
            <p:cNvPr id="262" name="Google Shape;262;p58"/>
            <p:cNvSpPr/>
            <p:nvPr/>
          </p:nvSpPr>
          <p:spPr>
            <a:xfrm rot="-185445">
              <a:off x="290459" y="316615"/>
              <a:ext cx="8563056" cy="451016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3" name="Google Shape;263;p58"/>
            <p:cNvSpPr/>
            <p:nvPr/>
          </p:nvSpPr>
          <p:spPr>
            <a:xfrm>
              <a:off x="290286" y="316530"/>
              <a:ext cx="8563500" cy="451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64" name="Google Shape;264;p5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3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59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7" name="Google Shape;267;p59"/>
          <p:cNvGrpSpPr/>
          <p:nvPr/>
        </p:nvGrpSpPr>
        <p:grpSpPr>
          <a:xfrm flipH="1" rot="10800000">
            <a:off x="175098" y="89048"/>
            <a:ext cx="8793777" cy="4965306"/>
            <a:chOff x="175098" y="89046"/>
            <a:chExt cx="8793777" cy="4965306"/>
          </a:xfrm>
        </p:grpSpPr>
        <p:sp>
          <p:nvSpPr>
            <p:cNvPr id="268" name="Google Shape;268;p59"/>
            <p:cNvSpPr/>
            <p:nvPr/>
          </p:nvSpPr>
          <p:spPr>
            <a:xfrm rot="-185445">
              <a:off x="290459" y="316615"/>
              <a:ext cx="8563056" cy="451016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9" name="Google Shape;269;p59"/>
            <p:cNvSpPr/>
            <p:nvPr/>
          </p:nvSpPr>
          <p:spPr>
            <a:xfrm>
              <a:off x="290286" y="316530"/>
              <a:ext cx="8563500" cy="451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70" name="Google Shape;270;p5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33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" name="Google Shape;43;p33"/>
          <p:cNvGrpSpPr/>
          <p:nvPr/>
        </p:nvGrpSpPr>
        <p:grpSpPr>
          <a:xfrm>
            <a:off x="607358" y="335024"/>
            <a:ext cx="7929387" cy="4665095"/>
            <a:chOff x="607358" y="335024"/>
            <a:chExt cx="7929387" cy="4665095"/>
          </a:xfrm>
        </p:grpSpPr>
        <p:sp>
          <p:nvSpPr>
            <p:cNvPr id="44" name="Google Shape;44;p33"/>
            <p:cNvSpPr/>
            <p:nvPr/>
          </p:nvSpPr>
          <p:spPr>
            <a:xfrm rot="-10610811">
              <a:off x="713309" y="544197"/>
              <a:ext cx="7717484" cy="406483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5" name="Google Shape;45;p33"/>
            <p:cNvSpPr/>
            <p:nvPr/>
          </p:nvSpPr>
          <p:spPr>
            <a:xfrm rot="10800000">
              <a:off x="7241296" y="4551619"/>
              <a:ext cx="1188600" cy="448500"/>
            </a:xfrm>
            <a:prstGeom prst="roundRect">
              <a:avLst>
                <a:gd fmla="val 16667" name="adj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6" name="Google Shape;46;p33"/>
            <p:cNvSpPr/>
            <p:nvPr/>
          </p:nvSpPr>
          <p:spPr>
            <a:xfrm rot="10800000">
              <a:off x="7241296" y="4498819"/>
              <a:ext cx="1188600" cy="448500"/>
            </a:xfrm>
            <a:prstGeom prst="roundRect">
              <a:avLst>
                <a:gd fmla="val 16667" name="adj"/>
              </a:avLst>
            </a:prstGeom>
            <a:solidFill>
              <a:srgbClr val="344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7" name="Google Shape;47;p33"/>
            <p:cNvSpPr/>
            <p:nvPr/>
          </p:nvSpPr>
          <p:spPr>
            <a:xfrm rot="10800000">
              <a:off x="713586" y="543794"/>
              <a:ext cx="7717500" cy="4065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48" name="Google Shape;48;p33"/>
          <p:cNvSpPr txBox="1"/>
          <p:nvPr>
            <p:ph type="title"/>
          </p:nvPr>
        </p:nvSpPr>
        <p:spPr>
          <a:xfrm>
            <a:off x="1289275" y="2895950"/>
            <a:ext cx="42198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9" name="Google Shape;49;p33"/>
          <p:cNvSpPr txBox="1"/>
          <p:nvPr>
            <p:ph idx="2" type="title"/>
          </p:nvPr>
        </p:nvSpPr>
        <p:spPr>
          <a:xfrm>
            <a:off x="6840525" y="858550"/>
            <a:ext cx="1032000" cy="66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2"/>
                </a:solidFill>
                <a:latin typeface="Plus Jakarta Sans Light"/>
                <a:ea typeface="Plus Jakarta Sans Light"/>
                <a:cs typeface="Plus Jakarta Sans Light"/>
                <a:sym typeface="Plus Jakarta Sans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33"/>
          <p:cNvSpPr txBox="1"/>
          <p:nvPr>
            <p:ph idx="1" type="subTitle"/>
          </p:nvPr>
        </p:nvSpPr>
        <p:spPr>
          <a:xfrm>
            <a:off x="1289275" y="3753100"/>
            <a:ext cx="42198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60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3" name="Google Shape;273;p60"/>
          <p:cNvGrpSpPr/>
          <p:nvPr/>
        </p:nvGrpSpPr>
        <p:grpSpPr>
          <a:xfrm>
            <a:off x="607358" y="335024"/>
            <a:ext cx="7929387" cy="4665095"/>
            <a:chOff x="607358" y="335024"/>
            <a:chExt cx="7929387" cy="4665095"/>
          </a:xfrm>
        </p:grpSpPr>
        <p:sp>
          <p:nvSpPr>
            <p:cNvPr id="274" name="Google Shape;274;p60"/>
            <p:cNvSpPr/>
            <p:nvPr/>
          </p:nvSpPr>
          <p:spPr>
            <a:xfrm rot="-10610811">
              <a:off x="713309" y="544197"/>
              <a:ext cx="7717484" cy="406483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5" name="Google Shape;275;p60"/>
            <p:cNvSpPr/>
            <p:nvPr/>
          </p:nvSpPr>
          <p:spPr>
            <a:xfrm rot="10800000">
              <a:off x="7241296" y="4551619"/>
              <a:ext cx="1188600" cy="448500"/>
            </a:xfrm>
            <a:prstGeom prst="roundRect">
              <a:avLst>
                <a:gd fmla="val 16667" name="adj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6" name="Google Shape;276;p60"/>
            <p:cNvSpPr/>
            <p:nvPr/>
          </p:nvSpPr>
          <p:spPr>
            <a:xfrm rot="10800000">
              <a:off x="7241296" y="4498819"/>
              <a:ext cx="1188600" cy="448500"/>
            </a:xfrm>
            <a:prstGeom prst="roundRect">
              <a:avLst>
                <a:gd fmla="val 16667" name="adj"/>
              </a:avLst>
            </a:prstGeom>
            <a:solidFill>
              <a:srgbClr val="344E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7" name="Google Shape;277;p60"/>
            <p:cNvSpPr/>
            <p:nvPr/>
          </p:nvSpPr>
          <p:spPr>
            <a:xfrm rot="10800000">
              <a:off x="713586" y="543794"/>
              <a:ext cx="7717500" cy="4065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78" name="Google Shape;278;p60"/>
          <p:cNvSpPr txBox="1"/>
          <p:nvPr>
            <p:ph type="title"/>
          </p:nvPr>
        </p:nvSpPr>
        <p:spPr>
          <a:xfrm>
            <a:off x="1290625" y="903250"/>
            <a:ext cx="4448100" cy="99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79" name="Google Shape;279;p60"/>
          <p:cNvSpPr txBox="1"/>
          <p:nvPr>
            <p:ph idx="1" type="subTitle"/>
          </p:nvPr>
        </p:nvSpPr>
        <p:spPr>
          <a:xfrm>
            <a:off x="1290625" y="1855222"/>
            <a:ext cx="44481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60"/>
          <p:cNvSpPr txBox="1"/>
          <p:nvPr/>
        </p:nvSpPr>
        <p:spPr>
          <a:xfrm>
            <a:off x="1290625" y="3465950"/>
            <a:ext cx="44481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CREDITS:</a:t>
            </a:r>
            <a:r>
              <a:rPr b="0" i="0" lang="en" sz="12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 This presentation template was created by </a:t>
            </a:r>
            <a:r>
              <a:rPr b="1" i="0" lang="en" sz="1200" u="sng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2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, and includes icons by </a:t>
            </a:r>
            <a:r>
              <a:rPr b="1" i="0" lang="en" sz="1200" u="sng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2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, and infographics &amp; images by </a:t>
            </a:r>
            <a:r>
              <a:rPr b="1" i="0" lang="en" sz="1200" u="sng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" sz="1200" u="sng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 </a:t>
            </a:r>
            <a:endParaRPr b="1" i="0" sz="1200" u="sng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61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3" name="Google Shape;283;p61"/>
          <p:cNvGrpSpPr/>
          <p:nvPr/>
        </p:nvGrpSpPr>
        <p:grpSpPr>
          <a:xfrm>
            <a:off x="474990" y="590544"/>
            <a:ext cx="8194030" cy="3962412"/>
            <a:chOff x="995695" y="590544"/>
            <a:chExt cx="7152610" cy="3962412"/>
          </a:xfrm>
        </p:grpSpPr>
        <p:sp>
          <p:nvSpPr>
            <p:cNvPr id="284" name="Google Shape;284;p61"/>
            <p:cNvSpPr/>
            <p:nvPr/>
          </p:nvSpPr>
          <p:spPr>
            <a:xfrm rot="-132337">
              <a:off x="1064202" y="724176"/>
              <a:ext cx="7015597" cy="369514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85" name="Google Shape;285;p61"/>
            <p:cNvSpPr/>
            <p:nvPr/>
          </p:nvSpPr>
          <p:spPr>
            <a:xfrm>
              <a:off x="1063928" y="724178"/>
              <a:ext cx="7015500" cy="3695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62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8" name="Google Shape;288;p62"/>
          <p:cNvGrpSpPr/>
          <p:nvPr/>
        </p:nvGrpSpPr>
        <p:grpSpPr>
          <a:xfrm>
            <a:off x="283615" y="175568"/>
            <a:ext cx="8576785" cy="4771733"/>
            <a:chOff x="283615" y="175568"/>
            <a:chExt cx="8576785" cy="4771733"/>
          </a:xfrm>
        </p:grpSpPr>
        <p:sp>
          <p:nvSpPr>
            <p:cNvPr id="289" name="Google Shape;289;p62"/>
            <p:cNvSpPr/>
            <p:nvPr/>
          </p:nvSpPr>
          <p:spPr>
            <a:xfrm rot="124217">
              <a:off x="365516" y="326072"/>
              <a:ext cx="8412391" cy="443058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90" name="Google Shape;290;p62"/>
            <p:cNvSpPr/>
            <p:nvPr/>
          </p:nvSpPr>
          <p:spPr>
            <a:xfrm rot="-132311">
              <a:off x="365742" y="356403"/>
              <a:ext cx="8412530" cy="443068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91" name="Google Shape;291;p62"/>
            <p:cNvSpPr/>
            <p:nvPr/>
          </p:nvSpPr>
          <p:spPr>
            <a:xfrm>
              <a:off x="365500" y="356372"/>
              <a:ext cx="8412600" cy="443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34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" name="Google Shape;53;p34"/>
          <p:cNvGrpSpPr/>
          <p:nvPr/>
        </p:nvGrpSpPr>
        <p:grpSpPr>
          <a:xfrm>
            <a:off x="187586" y="114603"/>
            <a:ext cx="8768830" cy="4914294"/>
            <a:chOff x="187586" y="114603"/>
            <a:chExt cx="8768830" cy="4914294"/>
          </a:xfrm>
        </p:grpSpPr>
        <p:sp>
          <p:nvSpPr>
            <p:cNvPr id="54" name="Google Shape;54;p34"/>
            <p:cNvSpPr/>
            <p:nvPr/>
          </p:nvSpPr>
          <p:spPr>
            <a:xfrm rot="-10635659">
              <a:off x="290459" y="316627"/>
              <a:ext cx="8563083" cy="451024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5" name="Google Shape;55;p34"/>
            <p:cNvSpPr/>
            <p:nvPr/>
          </p:nvSpPr>
          <p:spPr>
            <a:xfrm rot="10800000">
              <a:off x="290214" y="315870"/>
              <a:ext cx="8563500" cy="451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56" name="Google Shape;56;p34"/>
          <p:cNvSpPr txBox="1"/>
          <p:nvPr>
            <p:ph type="title"/>
          </p:nvPr>
        </p:nvSpPr>
        <p:spPr>
          <a:xfrm>
            <a:off x="1400250" y="886463"/>
            <a:ext cx="4294800" cy="11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7" name="Google Shape;57;p34"/>
          <p:cNvSpPr txBox="1"/>
          <p:nvPr>
            <p:ph idx="1" type="subTitle"/>
          </p:nvPr>
        </p:nvSpPr>
        <p:spPr>
          <a:xfrm>
            <a:off x="1400250" y="2126438"/>
            <a:ext cx="4294800" cy="21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35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" name="Google Shape;60;p35"/>
          <p:cNvGrpSpPr/>
          <p:nvPr/>
        </p:nvGrpSpPr>
        <p:grpSpPr>
          <a:xfrm>
            <a:off x="175098" y="89046"/>
            <a:ext cx="8793777" cy="4965306"/>
            <a:chOff x="175098" y="89046"/>
            <a:chExt cx="8793777" cy="4965306"/>
          </a:xfrm>
        </p:grpSpPr>
        <p:sp>
          <p:nvSpPr>
            <p:cNvPr id="61" name="Google Shape;61;p35"/>
            <p:cNvSpPr/>
            <p:nvPr/>
          </p:nvSpPr>
          <p:spPr>
            <a:xfrm rot="-185445">
              <a:off x="290459" y="316615"/>
              <a:ext cx="8563056" cy="451016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2" name="Google Shape;62;p35"/>
            <p:cNvSpPr/>
            <p:nvPr/>
          </p:nvSpPr>
          <p:spPr>
            <a:xfrm>
              <a:off x="290286" y="316530"/>
              <a:ext cx="8563500" cy="451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63" name="Google Shape;63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36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6" name="Google Shape;66;p36"/>
          <p:cNvGrpSpPr/>
          <p:nvPr/>
        </p:nvGrpSpPr>
        <p:grpSpPr>
          <a:xfrm>
            <a:off x="187586" y="114603"/>
            <a:ext cx="8768830" cy="4914294"/>
            <a:chOff x="187586" y="114603"/>
            <a:chExt cx="8768830" cy="4914294"/>
          </a:xfrm>
        </p:grpSpPr>
        <p:sp>
          <p:nvSpPr>
            <p:cNvPr id="67" name="Google Shape;67;p36"/>
            <p:cNvSpPr/>
            <p:nvPr/>
          </p:nvSpPr>
          <p:spPr>
            <a:xfrm flipH="1" rot="-164341">
              <a:off x="290459" y="316627"/>
              <a:ext cx="8563083" cy="451024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8" name="Google Shape;68;p36"/>
            <p:cNvSpPr/>
            <p:nvPr/>
          </p:nvSpPr>
          <p:spPr>
            <a:xfrm flipH="1">
              <a:off x="290214" y="316530"/>
              <a:ext cx="8563500" cy="451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69" name="Google Shape;69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0" name="Google Shape;70;p36"/>
          <p:cNvSpPr txBox="1"/>
          <p:nvPr>
            <p:ph idx="1" type="subTitle"/>
          </p:nvPr>
        </p:nvSpPr>
        <p:spPr>
          <a:xfrm>
            <a:off x="5052250" y="1968826"/>
            <a:ext cx="3378600" cy="172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1" name="Google Shape;71;p36"/>
          <p:cNvSpPr txBox="1"/>
          <p:nvPr>
            <p:ph idx="2" type="subTitle"/>
          </p:nvPr>
        </p:nvSpPr>
        <p:spPr>
          <a:xfrm>
            <a:off x="720000" y="1968825"/>
            <a:ext cx="3660300" cy="172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2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37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4" name="Google Shape;74;p37"/>
          <p:cNvGrpSpPr/>
          <p:nvPr/>
        </p:nvGrpSpPr>
        <p:grpSpPr>
          <a:xfrm flipH="1" rot="10800000">
            <a:off x="175098" y="89048"/>
            <a:ext cx="8793777" cy="4965306"/>
            <a:chOff x="175098" y="89046"/>
            <a:chExt cx="8793777" cy="4965306"/>
          </a:xfrm>
        </p:grpSpPr>
        <p:sp>
          <p:nvSpPr>
            <p:cNvPr id="75" name="Google Shape;75;p37"/>
            <p:cNvSpPr/>
            <p:nvPr/>
          </p:nvSpPr>
          <p:spPr>
            <a:xfrm rot="-185445">
              <a:off x="290459" y="316615"/>
              <a:ext cx="8563056" cy="451016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6" name="Google Shape;76;p37"/>
            <p:cNvSpPr/>
            <p:nvPr/>
          </p:nvSpPr>
          <p:spPr>
            <a:xfrm>
              <a:off x="290286" y="316530"/>
              <a:ext cx="8563500" cy="451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77" name="Google Shape;77;p37"/>
          <p:cNvSpPr txBox="1"/>
          <p:nvPr>
            <p:ph type="title"/>
          </p:nvPr>
        </p:nvSpPr>
        <p:spPr>
          <a:xfrm>
            <a:off x="720000" y="448056"/>
            <a:ext cx="77085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8" name="Google Shape;78;p37"/>
          <p:cNvSpPr txBox="1"/>
          <p:nvPr>
            <p:ph idx="1" type="subTitle"/>
          </p:nvPr>
        </p:nvSpPr>
        <p:spPr>
          <a:xfrm>
            <a:off x="720000" y="1188725"/>
            <a:ext cx="7708500" cy="14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38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" name="Google Shape;81;p38"/>
          <p:cNvGrpSpPr/>
          <p:nvPr/>
        </p:nvGrpSpPr>
        <p:grpSpPr>
          <a:xfrm>
            <a:off x="637887" y="160607"/>
            <a:ext cx="7868227" cy="4602745"/>
            <a:chOff x="637887" y="160607"/>
            <a:chExt cx="7868227" cy="4602745"/>
          </a:xfrm>
        </p:grpSpPr>
        <p:sp>
          <p:nvSpPr>
            <p:cNvPr id="82" name="Google Shape;82;p38"/>
            <p:cNvSpPr/>
            <p:nvPr/>
          </p:nvSpPr>
          <p:spPr>
            <a:xfrm flipH="1" rot="132331">
              <a:off x="713242" y="551639"/>
              <a:ext cx="7717517" cy="406471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3" name="Google Shape;83;p38"/>
            <p:cNvSpPr/>
            <p:nvPr/>
          </p:nvSpPr>
          <p:spPr>
            <a:xfrm flipH="1">
              <a:off x="944290" y="160607"/>
              <a:ext cx="1188600" cy="448500"/>
            </a:xfrm>
            <a:prstGeom prst="roundRect">
              <a:avLst>
                <a:gd fmla="val 16667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4" name="Google Shape;84;p38"/>
            <p:cNvSpPr/>
            <p:nvPr/>
          </p:nvSpPr>
          <p:spPr>
            <a:xfrm flipH="1">
              <a:off x="944290" y="213407"/>
              <a:ext cx="1188600" cy="448500"/>
            </a:xfrm>
            <a:prstGeom prst="roundRect">
              <a:avLst>
                <a:gd fmla="val 16667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5" name="Google Shape;85;p38"/>
            <p:cNvSpPr/>
            <p:nvPr/>
          </p:nvSpPr>
          <p:spPr>
            <a:xfrm flipH="1">
              <a:off x="713481" y="551632"/>
              <a:ext cx="7717500" cy="4065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86" name="Google Shape;86;p38"/>
          <p:cNvSpPr txBox="1"/>
          <p:nvPr>
            <p:ph type="title"/>
          </p:nvPr>
        </p:nvSpPr>
        <p:spPr>
          <a:xfrm>
            <a:off x="3613975" y="1496425"/>
            <a:ext cx="4314900" cy="116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7" name="Google Shape;87;p38"/>
          <p:cNvSpPr txBox="1"/>
          <p:nvPr>
            <p:ph idx="1" type="subTitle"/>
          </p:nvPr>
        </p:nvSpPr>
        <p:spPr>
          <a:xfrm>
            <a:off x="3613975" y="2756425"/>
            <a:ext cx="43149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39"/>
          <p:cNvPicPr preferRelativeResize="0"/>
          <p:nvPr/>
        </p:nvPicPr>
        <p:blipFill rotWithShape="1">
          <a:blip r:embed="rId2">
            <a:alphaModFix amt="54000"/>
          </a:blip>
          <a:srcRect b="0" l="0" r="0" t="0"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" name="Google Shape;90;p39"/>
          <p:cNvGrpSpPr/>
          <p:nvPr/>
        </p:nvGrpSpPr>
        <p:grpSpPr>
          <a:xfrm>
            <a:off x="196533" y="132544"/>
            <a:ext cx="8751191" cy="4878291"/>
            <a:chOff x="196533" y="132544"/>
            <a:chExt cx="8751191" cy="4878291"/>
          </a:xfrm>
        </p:grpSpPr>
        <p:sp>
          <p:nvSpPr>
            <p:cNvPr id="91" name="Google Shape;91;p39"/>
            <p:cNvSpPr/>
            <p:nvPr/>
          </p:nvSpPr>
          <p:spPr>
            <a:xfrm rot="149509">
              <a:off x="290530" y="316561"/>
              <a:ext cx="8563197" cy="451025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2" name="Google Shape;92;p39"/>
            <p:cNvSpPr/>
            <p:nvPr/>
          </p:nvSpPr>
          <p:spPr>
            <a:xfrm>
              <a:off x="290286" y="316530"/>
              <a:ext cx="8563500" cy="4511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93" name="Google Shape;93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us Jakarta Sans SemiBold"/>
              <a:buNone/>
              <a:defRPr b="0" i="0" sz="3200" u="none" cap="none" strike="noStrike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us Jakarta Sans SemiBold"/>
              <a:buNone/>
              <a:defRPr b="0" i="0" sz="3200" u="none" cap="none" strike="noStrike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us Jakarta Sans SemiBold"/>
              <a:buNone/>
              <a:defRPr b="0" i="0" sz="3200" u="none" cap="none" strike="noStrike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us Jakarta Sans SemiBold"/>
              <a:buNone/>
              <a:defRPr b="0" i="0" sz="3200" u="none" cap="none" strike="noStrike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us Jakarta Sans SemiBold"/>
              <a:buNone/>
              <a:defRPr b="0" i="0" sz="3200" u="none" cap="none" strike="noStrike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us Jakarta Sans SemiBold"/>
              <a:buNone/>
              <a:defRPr b="0" i="0" sz="3200" u="none" cap="none" strike="noStrike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us Jakarta Sans SemiBold"/>
              <a:buNone/>
              <a:defRPr b="0" i="0" sz="3200" u="none" cap="none" strike="noStrike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us Jakarta Sans SemiBold"/>
              <a:buNone/>
              <a:defRPr b="0" i="0" sz="3200" u="none" cap="none" strike="noStrike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us Jakarta Sans SemiBold"/>
              <a:buNone/>
              <a:defRPr b="0" i="0" sz="3200" u="none" cap="none" strike="noStrike">
                <a:solidFill>
                  <a:schemeClr val="dk1"/>
                </a:solidFill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9pPr>
          </a:lstStyle>
          <a:p/>
        </p:txBody>
      </p:sp>
      <p:sp>
        <p:nvSpPr>
          <p:cNvPr id="7" name="Google Shape;7;p30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●"/>
              <a:defRPr b="0" i="0" sz="14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○"/>
              <a:defRPr b="0" i="0" sz="14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■"/>
              <a:defRPr b="0" i="0" sz="14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●"/>
              <a:defRPr b="0" i="0" sz="14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○"/>
              <a:defRPr b="0" i="0" sz="14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■"/>
              <a:defRPr b="0" i="0" sz="14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●"/>
              <a:defRPr b="0" i="0" sz="14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○"/>
              <a:defRPr b="0" i="0" sz="14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■"/>
              <a:defRPr b="0" i="0" sz="14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5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kaggle.com/datasets/uom190346a/sleep-health-and-lifestyle-dataset/data" TargetMode="External"/><Relationship Id="rId4" Type="http://schemas.openxmlformats.org/officeDocument/2006/relationships/image" Target="../media/image6.png"/><Relationship Id="rId5" Type="http://schemas.openxmlformats.org/officeDocument/2006/relationships/hyperlink" Target="https://www.kaggle.com/uom190346a" TargetMode="External"/><Relationship Id="rId6" Type="http://schemas.openxmlformats.org/officeDocument/2006/relationships/hyperlink" Target="https://www.kaggle.com/uom190346a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"/>
          <p:cNvSpPr txBox="1"/>
          <p:nvPr/>
        </p:nvSpPr>
        <p:spPr>
          <a:xfrm>
            <a:off x="7114866" y="251525"/>
            <a:ext cx="981300" cy="24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accen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297" name="Google Shape;297;p1"/>
          <p:cNvSpPr txBox="1"/>
          <p:nvPr>
            <p:ph type="ctrTitle"/>
          </p:nvPr>
        </p:nvSpPr>
        <p:spPr>
          <a:xfrm>
            <a:off x="330775" y="1021325"/>
            <a:ext cx="8442600" cy="150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000"/>
              <a:t>Factors affecting sleep quality</a:t>
            </a:r>
            <a:endParaRPr sz="3400"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298" name="Google Shape;298;p1"/>
          <p:cNvSpPr txBox="1"/>
          <p:nvPr>
            <p:ph idx="1" type="subTitle"/>
          </p:nvPr>
        </p:nvSpPr>
        <p:spPr>
          <a:xfrm>
            <a:off x="1394550" y="932325"/>
            <a:ext cx="6354900" cy="3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313554024 林慧旻   313581011 洪明祺    313551099 李以恩    313551135 林念慈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9" name="Google Shape;299;p1"/>
          <p:cNvGrpSpPr/>
          <p:nvPr/>
        </p:nvGrpSpPr>
        <p:grpSpPr>
          <a:xfrm>
            <a:off x="1035308" y="1321425"/>
            <a:ext cx="7073385" cy="57150"/>
            <a:chOff x="5320425" y="3482688"/>
            <a:chExt cx="2788200" cy="57150"/>
          </a:xfrm>
        </p:grpSpPr>
        <p:cxnSp>
          <p:nvCxnSpPr>
            <p:cNvPr id="300" name="Google Shape;300;p1"/>
            <p:cNvCxnSpPr/>
            <p:nvPr/>
          </p:nvCxnSpPr>
          <p:spPr>
            <a:xfrm rot="10800000">
              <a:off x="5320425" y="3539838"/>
              <a:ext cx="27882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01" name="Google Shape;301;p1"/>
            <p:cNvCxnSpPr/>
            <p:nvPr/>
          </p:nvCxnSpPr>
          <p:spPr>
            <a:xfrm rot="10800000">
              <a:off x="5320425" y="3482688"/>
              <a:ext cx="27882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02" name="Google Shape;302;p1"/>
          <p:cNvSpPr txBox="1"/>
          <p:nvPr/>
        </p:nvSpPr>
        <p:spPr>
          <a:xfrm>
            <a:off x="7063800" y="158600"/>
            <a:ext cx="981300" cy="2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FFFEFE"/>
                </a:solidFill>
                <a:latin typeface="Roboto"/>
                <a:ea typeface="Roboto"/>
                <a:cs typeface="Roboto"/>
                <a:sym typeface="Roboto"/>
              </a:rPr>
              <a:t> Group 5 </a:t>
            </a:r>
            <a:endParaRPr b="0" i="0" sz="1700" u="none" cap="none" strike="noStrike">
              <a:solidFill>
                <a:srgbClr val="FFFEFE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pic>
        <p:nvPicPr>
          <p:cNvPr id="303" name="Google Shape;303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95988" y="2606225"/>
            <a:ext cx="3512175" cy="198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6" name="Google Shape;406;g31a7a7dade6_0_73"/>
          <p:cNvGraphicFramePr/>
          <p:nvPr/>
        </p:nvGraphicFramePr>
        <p:xfrm>
          <a:off x="720000" y="78569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{417120F4-7191-4E9D-86A2-77523147D089}</a:tableStyleId>
              </a:tblPr>
              <a:tblGrid>
                <a:gridCol w="1508300"/>
                <a:gridCol w="858375"/>
                <a:gridCol w="5337350"/>
              </a:tblGrid>
              <a:tr h="5762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latin typeface="Plus Jakarta Sans SemiBold"/>
                          <a:ea typeface="Plus Jakarta Sans SemiBold"/>
                          <a:cs typeface="Plus Jakarta Sans SemiBold"/>
                          <a:sym typeface="Plus Jakarta Sans SemiBold"/>
                        </a:rPr>
                        <a:t>Name</a:t>
                      </a:r>
                      <a:endParaRPr sz="2000" u="none" cap="none" strike="noStrike">
                        <a:solidFill>
                          <a:schemeClr val="dk1"/>
                        </a:solidFill>
                        <a:latin typeface="Plus Jakarta Sans SemiBold"/>
                        <a:ea typeface="Plus Jakarta Sans SemiBold"/>
                        <a:cs typeface="Plus Jakarta Sans SemiBold"/>
                        <a:sym typeface="Plus Jakarta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latin typeface="Plus Jakarta Sans SemiBold"/>
                          <a:ea typeface="Plus Jakarta Sans SemiBold"/>
                          <a:cs typeface="Plus Jakarta Sans SemiBold"/>
                          <a:sym typeface="Plus Jakarta Sans SemiBold"/>
                        </a:rPr>
                        <a:t>Type</a:t>
                      </a:r>
                      <a:endParaRPr sz="2000" u="none" cap="none" strike="noStrike">
                        <a:solidFill>
                          <a:schemeClr val="dk1"/>
                        </a:solidFill>
                        <a:latin typeface="Plus Jakarta Sans SemiBold"/>
                        <a:ea typeface="Plus Jakarta Sans SemiBold"/>
                        <a:cs typeface="Plus Jakarta Sans SemiBold"/>
                        <a:sym typeface="Plus Jakarta Sans SemiBol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latin typeface="Plus Jakarta Sans SemiBold"/>
                          <a:ea typeface="Plus Jakarta Sans SemiBold"/>
                          <a:cs typeface="Plus Jakarta Sans SemiBold"/>
                          <a:sym typeface="Plus Jakarta Sans SemiBold"/>
                        </a:rPr>
                        <a:t>Description</a:t>
                      </a:r>
                      <a:endParaRPr sz="2000" u="none" cap="none" strike="noStrike">
                        <a:solidFill>
                          <a:schemeClr val="dk1"/>
                        </a:solidFill>
                        <a:latin typeface="Plus Jakarta Sans SemiBold"/>
                        <a:ea typeface="Plus Jakarta Sans SemiBold"/>
                        <a:cs typeface="Plus Jakarta Sans SemiBold"/>
                        <a:sym typeface="Plus Jakarta Sans SemiBol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42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Plus Jakarta Sans SemiBold"/>
                          <a:ea typeface="Plus Jakarta Sans SemiBold"/>
                          <a:cs typeface="Plus Jakarta Sans SemiBold"/>
                          <a:sym typeface="Plus Jakarta Sans SemiBold"/>
                        </a:rPr>
                        <a:t>Physical Activity Level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Plus Jakarta Sans SemiBold"/>
                        <a:ea typeface="Plus Jakarta Sans SemiBold"/>
                        <a:cs typeface="Plus Jakarta Sans SemiBold"/>
                        <a:sym typeface="Plus Jakarta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Integer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The number of minutes the person engages in physical activity daily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431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Plus Jakarta Sans SemiBold"/>
                          <a:ea typeface="Plus Jakarta Sans SemiBold"/>
                          <a:cs typeface="Plus Jakarta Sans SemiBold"/>
                          <a:sym typeface="Plus Jakarta Sans SemiBold"/>
                        </a:rPr>
                        <a:t>Stress Level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Plus Jakarta Sans SemiBold"/>
                        <a:ea typeface="Plus Jakarta Sans SemiBold"/>
                        <a:cs typeface="Plus Jakarta Sans SemiBold"/>
                        <a:sym typeface="Plus Jakarta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Integer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ranging from 1 to 10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42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Plus Jakarta Sans SemiBold"/>
                          <a:ea typeface="Plus Jakarta Sans SemiBold"/>
                          <a:cs typeface="Plus Jakarta Sans SemiBold"/>
                          <a:sym typeface="Plus Jakarta Sans SemiBold"/>
                        </a:rPr>
                        <a:t>BMI Category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Plus Jakarta Sans SemiBold"/>
                        <a:ea typeface="Plus Jakarta Sans SemiBold"/>
                        <a:cs typeface="Plus Jakarta Sans SemiBold"/>
                        <a:sym typeface="Plus Jakarta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String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Underweight, Normal, Overweight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431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Plus Jakarta Sans SemiBold"/>
                          <a:ea typeface="Plus Jakarta Sans SemiBold"/>
                          <a:cs typeface="Plus Jakarta Sans SemiBold"/>
                          <a:sym typeface="Plus Jakarta Sans SemiBold"/>
                        </a:rPr>
                        <a:t>Blood Pressure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Plus Jakarta Sans SemiBold"/>
                        <a:ea typeface="Plus Jakarta Sans SemiBold"/>
                        <a:cs typeface="Plus Jakarta Sans SemiBold"/>
                        <a:sym typeface="Plus Jakarta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Integer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Systolic/Diastolic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42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Plus Jakarta Sans SemiBold"/>
                          <a:ea typeface="Plus Jakarta Sans SemiBold"/>
                          <a:cs typeface="Plus Jakarta Sans SemiBold"/>
                          <a:sym typeface="Plus Jakarta Sans SemiBold"/>
                        </a:rPr>
                        <a:t>Heart Rate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Plus Jakarta Sans SemiBold"/>
                        <a:ea typeface="Plus Jakarta Sans SemiBold"/>
                        <a:cs typeface="Plus Jakarta Sans SemiBold"/>
                        <a:sym typeface="Plus Jakarta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Integer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bpm (beats per minute)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42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Plus Jakarta Sans SemiBold"/>
                          <a:ea typeface="Plus Jakarta Sans SemiBold"/>
                          <a:cs typeface="Plus Jakarta Sans SemiBold"/>
                          <a:sym typeface="Plus Jakarta Sans SemiBold"/>
                        </a:rPr>
                        <a:t>Daily Steps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Plus Jakarta Sans SemiBold"/>
                        <a:ea typeface="Plus Jakarta Sans SemiBold"/>
                        <a:cs typeface="Plus Jakarta Sans SemiBold"/>
                        <a:sym typeface="Plus Jakarta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Integer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The number of steps the person takes per day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42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Plus Jakarta Sans SemiBold"/>
                          <a:ea typeface="Plus Jakarta Sans SemiBold"/>
                          <a:cs typeface="Plus Jakarta Sans SemiBold"/>
                          <a:sym typeface="Plus Jakarta Sans SemiBold"/>
                        </a:rPr>
                        <a:t>Sleep Disorder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Plus Jakarta Sans SemiBold"/>
                        <a:ea typeface="Plus Jakarta Sans SemiBold"/>
                        <a:cs typeface="Plus Jakarta Sans SemiBold"/>
                        <a:sym typeface="Plus Jakarta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String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None, Insomnia, Sleep Apnea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5B7C5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31a79a87027_0_16"/>
          <p:cNvSpPr txBox="1"/>
          <p:nvPr>
            <p:ph type="title"/>
          </p:nvPr>
        </p:nvSpPr>
        <p:spPr>
          <a:xfrm>
            <a:off x="1289275" y="2895950"/>
            <a:ext cx="42198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Analysis workflow</a:t>
            </a:r>
            <a:endParaRPr/>
          </a:p>
        </p:txBody>
      </p:sp>
      <p:sp>
        <p:nvSpPr>
          <p:cNvPr id="412" name="Google Shape;412;g31a79a87027_0_16"/>
          <p:cNvSpPr txBox="1"/>
          <p:nvPr>
            <p:ph idx="2" type="title"/>
          </p:nvPr>
        </p:nvSpPr>
        <p:spPr>
          <a:xfrm>
            <a:off x="6840525" y="858550"/>
            <a:ext cx="1032000" cy="66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413" name="Google Shape;413;g31a79a87027_0_16"/>
          <p:cNvGrpSpPr/>
          <p:nvPr/>
        </p:nvGrpSpPr>
        <p:grpSpPr>
          <a:xfrm>
            <a:off x="1271467" y="1492875"/>
            <a:ext cx="6601064" cy="57150"/>
            <a:chOff x="5320425" y="3482688"/>
            <a:chExt cx="2788200" cy="57150"/>
          </a:xfrm>
        </p:grpSpPr>
        <p:cxnSp>
          <p:nvCxnSpPr>
            <p:cNvPr id="414" name="Google Shape;414;g31a79a87027_0_16"/>
            <p:cNvCxnSpPr/>
            <p:nvPr/>
          </p:nvCxnSpPr>
          <p:spPr>
            <a:xfrm rot="10800000">
              <a:off x="5320425" y="3539838"/>
              <a:ext cx="2788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15" name="Google Shape;415;g31a79a87027_0_16"/>
            <p:cNvCxnSpPr/>
            <p:nvPr/>
          </p:nvCxnSpPr>
          <p:spPr>
            <a:xfrm rot="10800000">
              <a:off x="5320425" y="3482688"/>
              <a:ext cx="2788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31a7a7dade6_0_173"/>
          <p:cNvSpPr txBox="1"/>
          <p:nvPr/>
        </p:nvSpPr>
        <p:spPr>
          <a:xfrm>
            <a:off x="7194445" y="3764146"/>
            <a:ext cx="7922400" cy="30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505050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grpSp>
        <p:nvGrpSpPr>
          <p:cNvPr id="421" name="Google Shape;421;g31a7a7dade6_0_173"/>
          <p:cNvGrpSpPr/>
          <p:nvPr/>
        </p:nvGrpSpPr>
        <p:grpSpPr>
          <a:xfrm>
            <a:off x="625079" y="308254"/>
            <a:ext cx="7922347" cy="4572735"/>
            <a:chOff x="3930766" y="1662350"/>
            <a:chExt cx="4271498" cy="2382750"/>
          </a:xfrm>
        </p:grpSpPr>
        <p:sp>
          <p:nvSpPr>
            <p:cNvPr id="422" name="Google Shape;422;g31a7a7dade6_0_173"/>
            <p:cNvSpPr/>
            <p:nvPr/>
          </p:nvSpPr>
          <p:spPr>
            <a:xfrm>
              <a:off x="6689392" y="3658439"/>
              <a:ext cx="343251" cy="386661"/>
            </a:xfrm>
            <a:custGeom>
              <a:rect b="b" l="l" r="r" t="t"/>
              <a:pathLst>
                <a:path extrusionOk="0" h="22010" w="19539">
                  <a:moveTo>
                    <a:pt x="9761" y="1"/>
                  </a:moveTo>
                  <a:cubicBezTo>
                    <a:pt x="9461" y="1"/>
                    <a:pt x="9164" y="80"/>
                    <a:pt x="8902" y="240"/>
                  </a:cubicBezTo>
                  <a:lnTo>
                    <a:pt x="867" y="4874"/>
                  </a:lnTo>
                  <a:cubicBezTo>
                    <a:pt x="342" y="5171"/>
                    <a:pt x="0" y="5741"/>
                    <a:pt x="0" y="6380"/>
                  </a:cubicBezTo>
                  <a:lnTo>
                    <a:pt x="0" y="15647"/>
                  </a:lnTo>
                  <a:cubicBezTo>
                    <a:pt x="0" y="16264"/>
                    <a:pt x="342" y="16834"/>
                    <a:pt x="867" y="17154"/>
                  </a:cubicBezTo>
                  <a:lnTo>
                    <a:pt x="8902" y="21787"/>
                  </a:lnTo>
                  <a:cubicBezTo>
                    <a:pt x="9164" y="21936"/>
                    <a:pt x="9461" y="22010"/>
                    <a:pt x="9761" y="22010"/>
                  </a:cubicBezTo>
                  <a:cubicBezTo>
                    <a:pt x="10060" y="22010"/>
                    <a:pt x="10363" y="21936"/>
                    <a:pt x="10637" y="21787"/>
                  </a:cubicBezTo>
                  <a:lnTo>
                    <a:pt x="18671" y="17154"/>
                  </a:lnTo>
                  <a:cubicBezTo>
                    <a:pt x="19196" y="16834"/>
                    <a:pt x="19539" y="16264"/>
                    <a:pt x="19539" y="15647"/>
                  </a:cubicBezTo>
                  <a:lnTo>
                    <a:pt x="19539" y="6380"/>
                  </a:lnTo>
                  <a:cubicBezTo>
                    <a:pt x="19539" y="5741"/>
                    <a:pt x="19196" y="5171"/>
                    <a:pt x="18671" y="4874"/>
                  </a:cubicBezTo>
                  <a:lnTo>
                    <a:pt x="10637" y="240"/>
                  </a:lnTo>
                  <a:cubicBezTo>
                    <a:pt x="10363" y="80"/>
                    <a:pt x="10060" y="1"/>
                    <a:pt x="9761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g31a7a7dade6_0_173"/>
            <p:cNvSpPr/>
            <p:nvPr/>
          </p:nvSpPr>
          <p:spPr>
            <a:xfrm>
              <a:off x="5137584" y="3658334"/>
              <a:ext cx="342847" cy="386678"/>
            </a:xfrm>
            <a:custGeom>
              <a:rect b="b" l="l" r="r" t="t"/>
              <a:pathLst>
                <a:path extrusionOk="0" h="22011" w="19516">
                  <a:moveTo>
                    <a:pt x="9758" y="1"/>
                  </a:moveTo>
                  <a:cubicBezTo>
                    <a:pt x="9456" y="1"/>
                    <a:pt x="9153" y="75"/>
                    <a:pt x="8879" y="223"/>
                  </a:cubicBezTo>
                  <a:lnTo>
                    <a:pt x="868" y="4857"/>
                  </a:lnTo>
                  <a:cubicBezTo>
                    <a:pt x="320" y="5177"/>
                    <a:pt x="0" y="5747"/>
                    <a:pt x="0" y="6363"/>
                  </a:cubicBezTo>
                  <a:lnTo>
                    <a:pt x="0" y="15630"/>
                  </a:lnTo>
                  <a:cubicBezTo>
                    <a:pt x="0" y="16247"/>
                    <a:pt x="320" y="16817"/>
                    <a:pt x="868" y="17137"/>
                  </a:cubicBezTo>
                  <a:lnTo>
                    <a:pt x="8879" y="21770"/>
                  </a:lnTo>
                  <a:cubicBezTo>
                    <a:pt x="9153" y="21930"/>
                    <a:pt x="9456" y="22010"/>
                    <a:pt x="9758" y="22010"/>
                  </a:cubicBezTo>
                  <a:cubicBezTo>
                    <a:pt x="10060" y="22010"/>
                    <a:pt x="10363" y="21930"/>
                    <a:pt x="10637" y="21770"/>
                  </a:cubicBezTo>
                  <a:lnTo>
                    <a:pt x="18648" y="17137"/>
                  </a:lnTo>
                  <a:cubicBezTo>
                    <a:pt x="19196" y="16817"/>
                    <a:pt x="19516" y="16247"/>
                    <a:pt x="19516" y="15630"/>
                  </a:cubicBezTo>
                  <a:lnTo>
                    <a:pt x="19516" y="6363"/>
                  </a:lnTo>
                  <a:cubicBezTo>
                    <a:pt x="19516" y="5747"/>
                    <a:pt x="19196" y="5177"/>
                    <a:pt x="18648" y="4857"/>
                  </a:cubicBezTo>
                  <a:lnTo>
                    <a:pt x="10637" y="223"/>
                  </a:lnTo>
                  <a:cubicBezTo>
                    <a:pt x="10363" y="75"/>
                    <a:pt x="10060" y="1"/>
                    <a:pt x="9758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g31a7a7dade6_0_173"/>
            <p:cNvSpPr/>
            <p:nvPr/>
          </p:nvSpPr>
          <p:spPr>
            <a:xfrm>
              <a:off x="5900646" y="1662350"/>
              <a:ext cx="342865" cy="386555"/>
            </a:xfrm>
            <a:custGeom>
              <a:rect b="b" l="l" r="r" t="t"/>
              <a:pathLst>
                <a:path extrusionOk="0" h="22004" w="19517">
                  <a:moveTo>
                    <a:pt x="9759" y="0"/>
                  </a:moveTo>
                  <a:cubicBezTo>
                    <a:pt x="9456" y="0"/>
                    <a:pt x="9154" y="80"/>
                    <a:pt x="8880" y="240"/>
                  </a:cubicBezTo>
                  <a:lnTo>
                    <a:pt x="868" y="4851"/>
                  </a:lnTo>
                  <a:cubicBezTo>
                    <a:pt x="320" y="5170"/>
                    <a:pt x="1" y="5741"/>
                    <a:pt x="1" y="6380"/>
                  </a:cubicBezTo>
                  <a:lnTo>
                    <a:pt x="1" y="15624"/>
                  </a:lnTo>
                  <a:cubicBezTo>
                    <a:pt x="1" y="16263"/>
                    <a:pt x="320" y="16834"/>
                    <a:pt x="868" y="17131"/>
                  </a:cubicBezTo>
                  <a:lnTo>
                    <a:pt x="8880" y="21764"/>
                  </a:lnTo>
                  <a:cubicBezTo>
                    <a:pt x="9154" y="21924"/>
                    <a:pt x="9456" y="22004"/>
                    <a:pt x="9759" y="22004"/>
                  </a:cubicBezTo>
                  <a:cubicBezTo>
                    <a:pt x="10061" y="22004"/>
                    <a:pt x="10363" y="21924"/>
                    <a:pt x="10637" y="21764"/>
                  </a:cubicBezTo>
                  <a:lnTo>
                    <a:pt x="18649" y="17131"/>
                  </a:lnTo>
                  <a:cubicBezTo>
                    <a:pt x="19197" y="16834"/>
                    <a:pt x="19516" y="16263"/>
                    <a:pt x="19516" y="15624"/>
                  </a:cubicBezTo>
                  <a:lnTo>
                    <a:pt x="19516" y="6380"/>
                  </a:lnTo>
                  <a:cubicBezTo>
                    <a:pt x="19516" y="5741"/>
                    <a:pt x="19197" y="5170"/>
                    <a:pt x="18649" y="4851"/>
                  </a:cubicBezTo>
                  <a:lnTo>
                    <a:pt x="10637" y="240"/>
                  </a:lnTo>
                  <a:cubicBezTo>
                    <a:pt x="10363" y="80"/>
                    <a:pt x="10061" y="0"/>
                    <a:pt x="9759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g31a7a7dade6_0_173"/>
            <p:cNvSpPr/>
            <p:nvPr/>
          </p:nvSpPr>
          <p:spPr>
            <a:xfrm>
              <a:off x="7478524" y="1662350"/>
              <a:ext cx="342847" cy="386555"/>
            </a:xfrm>
            <a:custGeom>
              <a:rect b="b" l="l" r="r" t="t"/>
              <a:pathLst>
                <a:path extrusionOk="0" h="22004" w="19516">
                  <a:moveTo>
                    <a:pt x="9758" y="0"/>
                  </a:moveTo>
                  <a:cubicBezTo>
                    <a:pt x="9456" y="0"/>
                    <a:pt x="9153" y="80"/>
                    <a:pt x="8879" y="240"/>
                  </a:cubicBezTo>
                  <a:lnTo>
                    <a:pt x="868" y="4851"/>
                  </a:lnTo>
                  <a:cubicBezTo>
                    <a:pt x="320" y="5170"/>
                    <a:pt x="0" y="5741"/>
                    <a:pt x="0" y="6380"/>
                  </a:cubicBezTo>
                  <a:lnTo>
                    <a:pt x="0" y="15624"/>
                  </a:lnTo>
                  <a:cubicBezTo>
                    <a:pt x="0" y="16263"/>
                    <a:pt x="320" y="16834"/>
                    <a:pt x="868" y="17131"/>
                  </a:cubicBezTo>
                  <a:lnTo>
                    <a:pt x="8879" y="21764"/>
                  </a:lnTo>
                  <a:cubicBezTo>
                    <a:pt x="9153" y="21924"/>
                    <a:pt x="9456" y="22004"/>
                    <a:pt x="9758" y="22004"/>
                  </a:cubicBezTo>
                  <a:cubicBezTo>
                    <a:pt x="10061" y="22004"/>
                    <a:pt x="10363" y="21924"/>
                    <a:pt x="10637" y="21764"/>
                  </a:cubicBezTo>
                  <a:lnTo>
                    <a:pt x="18649" y="17131"/>
                  </a:lnTo>
                  <a:cubicBezTo>
                    <a:pt x="19196" y="16834"/>
                    <a:pt x="19516" y="16263"/>
                    <a:pt x="19516" y="15624"/>
                  </a:cubicBezTo>
                  <a:lnTo>
                    <a:pt x="19516" y="6380"/>
                  </a:lnTo>
                  <a:cubicBezTo>
                    <a:pt x="19516" y="5741"/>
                    <a:pt x="19196" y="5170"/>
                    <a:pt x="18649" y="4851"/>
                  </a:cubicBezTo>
                  <a:lnTo>
                    <a:pt x="10637" y="240"/>
                  </a:lnTo>
                  <a:cubicBezTo>
                    <a:pt x="10363" y="80"/>
                    <a:pt x="10061" y="0"/>
                    <a:pt x="9758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g31a7a7dade6_0_173"/>
            <p:cNvSpPr/>
            <p:nvPr/>
          </p:nvSpPr>
          <p:spPr>
            <a:xfrm>
              <a:off x="3996900" y="2627325"/>
              <a:ext cx="826259" cy="386553"/>
            </a:xfrm>
            <a:custGeom>
              <a:rect b="b" l="l" r="r" t="t"/>
              <a:pathLst>
                <a:path extrusionOk="0" h="14358" w="44351">
                  <a:moveTo>
                    <a:pt x="1599" y="0"/>
                  </a:moveTo>
                  <a:cubicBezTo>
                    <a:pt x="708" y="0"/>
                    <a:pt x="1" y="708"/>
                    <a:pt x="1" y="1598"/>
                  </a:cubicBezTo>
                  <a:lnTo>
                    <a:pt x="1" y="5706"/>
                  </a:lnTo>
                  <a:lnTo>
                    <a:pt x="1484" y="7190"/>
                  </a:lnTo>
                  <a:lnTo>
                    <a:pt x="1" y="8674"/>
                  </a:lnTo>
                  <a:lnTo>
                    <a:pt x="1" y="12759"/>
                  </a:lnTo>
                  <a:cubicBezTo>
                    <a:pt x="1" y="13650"/>
                    <a:pt x="708" y="14357"/>
                    <a:pt x="1599" y="14357"/>
                  </a:cubicBezTo>
                  <a:lnTo>
                    <a:pt x="41269" y="14357"/>
                  </a:lnTo>
                  <a:cubicBezTo>
                    <a:pt x="42136" y="14357"/>
                    <a:pt x="42867" y="13650"/>
                    <a:pt x="42867" y="12759"/>
                  </a:cubicBezTo>
                  <a:lnTo>
                    <a:pt x="42867" y="8674"/>
                  </a:lnTo>
                  <a:lnTo>
                    <a:pt x="44350" y="7190"/>
                  </a:lnTo>
                  <a:lnTo>
                    <a:pt x="42867" y="5706"/>
                  </a:lnTo>
                  <a:lnTo>
                    <a:pt x="42867" y="1598"/>
                  </a:lnTo>
                  <a:cubicBezTo>
                    <a:pt x="42867" y="708"/>
                    <a:pt x="42136" y="0"/>
                    <a:pt x="4126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g31a7a7dade6_0_173"/>
            <p:cNvSpPr/>
            <p:nvPr/>
          </p:nvSpPr>
          <p:spPr>
            <a:xfrm>
              <a:off x="4823151" y="2627325"/>
              <a:ext cx="826240" cy="386553"/>
            </a:xfrm>
            <a:custGeom>
              <a:rect b="b" l="l" r="r" t="t"/>
              <a:pathLst>
                <a:path extrusionOk="0" h="14358" w="44350">
                  <a:moveTo>
                    <a:pt x="42866" y="5706"/>
                  </a:moveTo>
                  <a:lnTo>
                    <a:pt x="42866" y="1598"/>
                  </a:lnTo>
                  <a:cubicBezTo>
                    <a:pt x="42866" y="708"/>
                    <a:pt x="42136" y="0"/>
                    <a:pt x="41268" y="0"/>
                  </a:cubicBezTo>
                  <a:lnTo>
                    <a:pt x="1598" y="0"/>
                  </a:lnTo>
                  <a:cubicBezTo>
                    <a:pt x="708" y="0"/>
                    <a:pt x="0" y="708"/>
                    <a:pt x="0" y="1598"/>
                  </a:cubicBezTo>
                  <a:lnTo>
                    <a:pt x="0" y="5706"/>
                  </a:lnTo>
                  <a:lnTo>
                    <a:pt x="1484" y="7190"/>
                  </a:lnTo>
                  <a:lnTo>
                    <a:pt x="0" y="8674"/>
                  </a:lnTo>
                  <a:lnTo>
                    <a:pt x="0" y="12759"/>
                  </a:lnTo>
                  <a:cubicBezTo>
                    <a:pt x="0" y="13650"/>
                    <a:pt x="708" y="14357"/>
                    <a:pt x="1598" y="14357"/>
                  </a:cubicBezTo>
                  <a:lnTo>
                    <a:pt x="41268" y="14357"/>
                  </a:lnTo>
                  <a:cubicBezTo>
                    <a:pt x="42136" y="14357"/>
                    <a:pt x="42866" y="13650"/>
                    <a:pt x="42866" y="12759"/>
                  </a:cubicBezTo>
                  <a:lnTo>
                    <a:pt x="42866" y="8674"/>
                  </a:lnTo>
                  <a:lnTo>
                    <a:pt x="44350" y="7190"/>
                  </a:lnTo>
                  <a:lnTo>
                    <a:pt x="42866" y="5706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g31a7a7dade6_0_173"/>
            <p:cNvSpPr/>
            <p:nvPr/>
          </p:nvSpPr>
          <p:spPr>
            <a:xfrm>
              <a:off x="5649385" y="2627325"/>
              <a:ext cx="825831" cy="386553"/>
            </a:xfrm>
            <a:custGeom>
              <a:rect b="b" l="l" r="r" t="t"/>
              <a:pathLst>
                <a:path extrusionOk="0" h="14358" w="44328">
                  <a:moveTo>
                    <a:pt x="42844" y="5706"/>
                  </a:moveTo>
                  <a:lnTo>
                    <a:pt x="42844" y="1598"/>
                  </a:lnTo>
                  <a:cubicBezTo>
                    <a:pt x="42844" y="708"/>
                    <a:pt x="42136" y="0"/>
                    <a:pt x="41246" y="0"/>
                  </a:cubicBezTo>
                  <a:lnTo>
                    <a:pt x="1599" y="0"/>
                  </a:lnTo>
                  <a:cubicBezTo>
                    <a:pt x="708" y="0"/>
                    <a:pt x="1" y="708"/>
                    <a:pt x="1" y="1598"/>
                  </a:cubicBezTo>
                  <a:lnTo>
                    <a:pt x="1" y="5706"/>
                  </a:lnTo>
                  <a:lnTo>
                    <a:pt x="1485" y="7190"/>
                  </a:lnTo>
                  <a:lnTo>
                    <a:pt x="1" y="8674"/>
                  </a:lnTo>
                  <a:lnTo>
                    <a:pt x="1" y="12759"/>
                  </a:lnTo>
                  <a:cubicBezTo>
                    <a:pt x="1" y="13650"/>
                    <a:pt x="708" y="14357"/>
                    <a:pt x="1599" y="14357"/>
                  </a:cubicBezTo>
                  <a:lnTo>
                    <a:pt x="41246" y="14357"/>
                  </a:lnTo>
                  <a:cubicBezTo>
                    <a:pt x="42136" y="14357"/>
                    <a:pt x="42844" y="13650"/>
                    <a:pt x="42844" y="12759"/>
                  </a:cubicBezTo>
                  <a:lnTo>
                    <a:pt x="42844" y="8674"/>
                  </a:lnTo>
                  <a:lnTo>
                    <a:pt x="44328" y="7190"/>
                  </a:lnTo>
                  <a:lnTo>
                    <a:pt x="42844" y="5706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g31a7a7dade6_0_173"/>
            <p:cNvSpPr/>
            <p:nvPr/>
          </p:nvSpPr>
          <p:spPr>
            <a:xfrm>
              <a:off x="6475210" y="2627325"/>
              <a:ext cx="826259" cy="386553"/>
            </a:xfrm>
            <a:custGeom>
              <a:rect b="b" l="l" r="r" t="t"/>
              <a:pathLst>
                <a:path extrusionOk="0" h="14358" w="44351">
                  <a:moveTo>
                    <a:pt x="42867" y="5706"/>
                  </a:moveTo>
                  <a:lnTo>
                    <a:pt x="42867" y="1598"/>
                  </a:lnTo>
                  <a:cubicBezTo>
                    <a:pt x="42867" y="708"/>
                    <a:pt x="42159" y="0"/>
                    <a:pt x="41269" y="0"/>
                  </a:cubicBezTo>
                  <a:lnTo>
                    <a:pt x="1598" y="0"/>
                  </a:lnTo>
                  <a:cubicBezTo>
                    <a:pt x="731" y="0"/>
                    <a:pt x="1" y="708"/>
                    <a:pt x="1" y="1598"/>
                  </a:cubicBezTo>
                  <a:lnTo>
                    <a:pt x="1" y="5706"/>
                  </a:lnTo>
                  <a:lnTo>
                    <a:pt x="1507" y="7190"/>
                  </a:lnTo>
                  <a:lnTo>
                    <a:pt x="1" y="8674"/>
                  </a:lnTo>
                  <a:lnTo>
                    <a:pt x="1" y="12759"/>
                  </a:lnTo>
                  <a:cubicBezTo>
                    <a:pt x="1" y="13650"/>
                    <a:pt x="731" y="14357"/>
                    <a:pt x="1598" y="14357"/>
                  </a:cubicBezTo>
                  <a:lnTo>
                    <a:pt x="41269" y="14357"/>
                  </a:lnTo>
                  <a:cubicBezTo>
                    <a:pt x="42159" y="14357"/>
                    <a:pt x="42867" y="13650"/>
                    <a:pt x="42867" y="12759"/>
                  </a:cubicBezTo>
                  <a:lnTo>
                    <a:pt x="42867" y="8674"/>
                  </a:lnTo>
                  <a:lnTo>
                    <a:pt x="44350" y="7190"/>
                  </a:lnTo>
                  <a:lnTo>
                    <a:pt x="42867" y="5706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g31a7a7dade6_0_173"/>
            <p:cNvSpPr/>
            <p:nvPr/>
          </p:nvSpPr>
          <p:spPr>
            <a:xfrm>
              <a:off x="7301461" y="2627325"/>
              <a:ext cx="826240" cy="386553"/>
            </a:xfrm>
            <a:custGeom>
              <a:rect b="b" l="l" r="r" t="t"/>
              <a:pathLst>
                <a:path extrusionOk="0" h="14358" w="44350">
                  <a:moveTo>
                    <a:pt x="42866" y="5706"/>
                  </a:moveTo>
                  <a:lnTo>
                    <a:pt x="42866" y="1598"/>
                  </a:lnTo>
                  <a:cubicBezTo>
                    <a:pt x="42866" y="708"/>
                    <a:pt x="42159" y="0"/>
                    <a:pt x="41268" y="0"/>
                  </a:cubicBezTo>
                  <a:lnTo>
                    <a:pt x="1598" y="0"/>
                  </a:lnTo>
                  <a:cubicBezTo>
                    <a:pt x="731" y="0"/>
                    <a:pt x="0" y="708"/>
                    <a:pt x="0" y="1598"/>
                  </a:cubicBezTo>
                  <a:lnTo>
                    <a:pt x="0" y="5706"/>
                  </a:lnTo>
                  <a:lnTo>
                    <a:pt x="1484" y="7190"/>
                  </a:lnTo>
                  <a:lnTo>
                    <a:pt x="0" y="8674"/>
                  </a:lnTo>
                  <a:lnTo>
                    <a:pt x="0" y="12759"/>
                  </a:lnTo>
                  <a:cubicBezTo>
                    <a:pt x="0" y="13650"/>
                    <a:pt x="731" y="14357"/>
                    <a:pt x="1598" y="14357"/>
                  </a:cubicBezTo>
                  <a:lnTo>
                    <a:pt x="41268" y="14357"/>
                  </a:lnTo>
                  <a:cubicBezTo>
                    <a:pt x="42159" y="14357"/>
                    <a:pt x="42866" y="13650"/>
                    <a:pt x="42866" y="12759"/>
                  </a:cubicBezTo>
                  <a:lnTo>
                    <a:pt x="42866" y="8674"/>
                  </a:lnTo>
                  <a:lnTo>
                    <a:pt x="44350" y="7190"/>
                  </a:lnTo>
                  <a:lnTo>
                    <a:pt x="42866" y="5706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g31a7a7dade6_0_173"/>
            <p:cNvSpPr/>
            <p:nvPr/>
          </p:nvSpPr>
          <p:spPr>
            <a:xfrm>
              <a:off x="4463149" y="2579382"/>
              <a:ext cx="62100" cy="62100"/>
            </a:xfrm>
            <a:prstGeom prst="ellipse">
              <a:avLst/>
            </a:pr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g31a7a7dade6_0_173"/>
            <p:cNvSpPr/>
            <p:nvPr/>
          </p:nvSpPr>
          <p:spPr>
            <a:xfrm>
              <a:off x="6041011" y="2579382"/>
              <a:ext cx="62100" cy="62100"/>
            </a:xfrm>
            <a:prstGeom prst="ellipse">
              <a:avLst/>
            </a:pr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g31a7a7dade6_0_173"/>
            <p:cNvSpPr/>
            <p:nvPr/>
          </p:nvSpPr>
          <p:spPr>
            <a:xfrm>
              <a:off x="7618861" y="2579382"/>
              <a:ext cx="62100" cy="62100"/>
            </a:xfrm>
            <a:prstGeom prst="ellipse">
              <a:avLst/>
            </a:pr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g31a7a7dade6_0_173"/>
            <p:cNvSpPr/>
            <p:nvPr/>
          </p:nvSpPr>
          <p:spPr>
            <a:xfrm>
              <a:off x="5277949" y="2999720"/>
              <a:ext cx="62100" cy="62100"/>
            </a:xfrm>
            <a:prstGeom prst="ellipse">
              <a:avLst/>
            </a:pr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g31a7a7dade6_0_173"/>
            <p:cNvSpPr/>
            <p:nvPr/>
          </p:nvSpPr>
          <p:spPr>
            <a:xfrm>
              <a:off x="6829949" y="2999770"/>
              <a:ext cx="62100" cy="62100"/>
            </a:xfrm>
            <a:prstGeom prst="ellipse">
              <a:avLst/>
            </a:pr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g31a7a7dade6_0_173"/>
            <p:cNvSpPr txBox="1"/>
            <p:nvPr/>
          </p:nvSpPr>
          <p:spPr>
            <a:xfrm>
              <a:off x="4094145" y="2645087"/>
              <a:ext cx="571200" cy="351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" sz="10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Data Processing</a:t>
              </a:r>
              <a:endParaRPr b="1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g31a7a7dade6_0_173"/>
            <p:cNvSpPr/>
            <p:nvPr/>
          </p:nvSpPr>
          <p:spPr>
            <a:xfrm>
              <a:off x="4463149" y="2075257"/>
              <a:ext cx="62100" cy="62100"/>
            </a:xfrm>
            <a:prstGeom prst="ellipse">
              <a:avLst/>
            </a:pr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g31a7a7dade6_0_173"/>
            <p:cNvSpPr/>
            <p:nvPr/>
          </p:nvSpPr>
          <p:spPr>
            <a:xfrm>
              <a:off x="6046436" y="2075257"/>
              <a:ext cx="62100" cy="62100"/>
            </a:xfrm>
            <a:prstGeom prst="ellipse">
              <a:avLst/>
            </a:pr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g31a7a7dade6_0_173"/>
            <p:cNvSpPr/>
            <p:nvPr/>
          </p:nvSpPr>
          <p:spPr>
            <a:xfrm>
              <a:off x="7618861" y="2075257"/>
              <a:ext cx="62100" cy="62100"/>
            </a:xfrm>
            <a:prstGeom prst="ellipse">
              <a:avLst/>
            </a:pr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g31a7a7dade6_0_173"/>
            <p:cNvSpPr/>
            <p:nvPr/>
          </p:nvSpPr>
          <p:spPr>
            <a:xfrm>
              <a:off x="5277552" y="3569597"/>
              <a:ext cx="62100" cy="62100"/>
            </a:xfrm>
            <a:prstGeom prst="ellipse">
              <a:avLst/>
            </a:pr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g31a7a7dade6_0_173"/>
            <p:cNvSpPr/>
            <p:nvPr/>
          </p:nvSpPr>
          <p:spPr>
            <a:xfrm>
              <a:off x="6829952" y="3569597"/>
              <a:ext cx="62100" cy="62100"/>
            </a:xfrm>
            <a:prstGeom prst="ellipse">
              <a:avLst/>
            </a:pr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42" name="Google Shape;442;g31a7a7dade6_0_173"/>
            <p:cNvCxnSpPr>
              <a:stCxn id="431" idx="0"/>
              <a:endCxn id="437" idx="4"/>
            </p:cNvCxnSpPr>
            <p:nvPr/>
          </p:nvCxnSpPr>
          <p:spPr>
            <a:xfrm rot="10800000">
              <a:off x="4494199" y="2137482"/>
              <a:ext cx="0" cy="4419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443" name="Google Shape;443;g31a7a7dade6_0_173"/>
            <p:cNvCxnSpPr>
              <a:stCxn id="432" idx="0"/>
              <a:endCxn id="438" idx="4"/>
            </p:cNvCxnSpPr>
            <p:nvPr/>
          </p:nvCxnSpPr>
          <p:spPr>
            <a:xfrm flipH="1" rot="10800000">
              <a:off x="6072061" y="2137482"/>
              <a:ext cx="5400" cy="4419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444" name="Google Shape;444;g31a7a7dade6_0_173"/>
            <p:cNvCxnSpPr>
              <a:stCxn id="433" idx="0"/>
              <a:endCxn id="439" idx="4"/>
            </p:cNvCxnSpPr>
            <p:nvPr/>
          </p:nvCxnSpPr>
          <p:spPr>
            <a:xfrm rot="10800000">
              <a:off x="7649911" y="2137482"/>
              <a:ext cx="0" cy="4419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445" name="Google Shape;445;g31a7a7dade6_0_173"/>
            <p:cNvCxnSpPr>
              <a:stCxn id="434" idx="4"/>
              <a:endCxn id="440" idx="0"/>
            </p:cNvCxnSpPr>
            <p:nvPr/>
          </p:nvCxnSpPr>
          <p:spPr>
            <a:xfrm flipH="1">
              <a:off x="5308699" y="3061820"/>
              <a:ext cx="300" cy="5079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446" name="Google Shape;446;g31a7a7dade6_0_173"/>
            <p:cNvCxnSpPr>
              <a:stCxn id="435" idx="4"/>
              <a:endCxn id="441" idx="0"/>
            </p:cNvCxnSpPr>
            <p:nvPr/>
          </p:nvCxnSpPr>
          <p:spPr>
            <a:xfrm>
              <a:off x="6860999" y="3061870"/>
              <a:ext cx="0" cy="5076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dash"/>
              <a:round/>
              <a:headEnd len="sm" w="sm" type="none"/>
              <a:tailEnd len="sm" w="sm" type="none"/>
            </a:ln>
          </p:spPr>
        </p:cxnSp>
        <p:sp>
          <p:nvSpPr>
            <p:cNvPr id="447" name="Google Shape;447;g31a7a7dade6_0_173"/>
            <p:cNvSpPr txBox="1"/>
            <p:nvPr/>
          </p:nvSpPr>
          <p:spPr>
            <a:xfrm>
              <a:off x="4878575" y="2644750"/>
              <a:ext cx="670800" cy="351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" sz="10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Data Transformation</a:t>
              </a:r>
              <a:endParaRPr b="1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g31a7a7dade6_0_173"/>
            <p:cNvSpPr txBox="1"/>
            <p:nvPr/>
          </p:nvSpPr>
          <p:spPr>
            <a:xfrm>
              <a:off x="5762571" y="2645087"/>
              <a:ext cx="571200" cy="351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" sz="10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Feature Extraction</a:t>
              </a:r>
              <a:endParaRPr b="1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g31a7a7dade6_0_173"/>
            <p:cNvSpPr txBox="1"/>
            <p:nvPr/>
          </p:nvSpPr>
          <p:spPr>
            <a:xfrm>
              <a:off x="6602643" y="2645087"/>
              <a:ext cx="571200" cy="351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" sz="10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Modelling &amp; Evaluation</a:t>
              </a:r>
              <a:endParaRPr b="1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g31a7a7dade6_0_173"/>
            <p:cNvSpPr txBox="1"/>
            <p:nvPr/>
          </p:nvSpPr>
          <p:spPr>
            <a:xfrm>
              <a:off x="7430985" y="2644757"/>
              <a:ext cx="571200" cy="351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" sz="10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Knowledge</a:t>
              </a:r>
              <a:endParaRPr b="1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g31a7a7dade6_0_173"/>
            <p:cNvSpPr txBox="1"/>
            <p:nvPr/>
          </p:nvSpPr>
          <p:spPr>
            <a:xfrm>
              <a:off x="6255075" y="2050147"/>
              <a:ext cx="1248300" cy="44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134620" lvl="0" marL="27432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E2A47"/>
                </a:buClr>
                <a:buSzPts val="1400"/>
                <a:buFont typeface="Arial"/>
                <a:buChar char="●"/>
              </a:pPr>
              <a:r>
                <a:rPr lang="en">
                  <a:solidFill>
                    <a:srgbClr val="0E2A47"/>
                  </a:solidFill>
                </a:rPr>
                <a:t> Training</a:t>
              </a:r>
              <a:endParaRPr>
                <a:solidFill>
                  <a:srgbClr val="0E2A47"/>
                </a:solidFill>
              </a:endParaRPr>
            </a:p>
            <a:p>
              <a:pPr indent="-134620" lvl="0" marL="27432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E2A47"/>
                </a:buClr>
                <a:buSzPts val="1400"/>
                <a:buChar char="●"/>
              </a:pPr>
              <a:r>
                <a:rPr lang="en">
                  <a:solidFill>
                    <a:srgbClr val="0E2A47"/>
                  </a:solidFill>
                </a:rPr>
                <a:t> K-fold Cross Validation</a:t>
              </a:r>
              <a:endParaRPr>
                <a:solidFill>
                  <a:srgbClr val="0E2A47"/>
                </a:solidFill>
              </a:endParaRPr>
            </a:p>
          </p:txBody>
        </p:sp>
        <p:sp>
          <p:nvSpPr>
            <p:cNvPr id="452" name="Google Shape;452;g31a7a7dade6_0_173"/>
            <p:cNvSpPr txBox="1"/>
            <p:nvPr/>
          </p:nvSpPr>
          <p:spPr>
            <a:xfrm>
              <a:off x="4583052" y="2090309"/>
              <a:ext cx="1458000" cy="44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175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E2A47"/>
                </a:buClr>
                <a:buSzPts val="1400"/>
                <a:buFont typeface="Arial"/>
                <a:buChar char="●"/>
              </a:pPr>
              <a:r>
                <a:rPr lang="en">
                  <a:solidFill>
                    <a:srgbClr val="0E2A47"/>
                  </a:solidFill>
                </a:rPr>
                <a:t>Feature Engineering</a:t>
              </a:r>
              <a:endParaRPr>
                <a:solidFill>
                  <a:srgbClr val="0E2A47"/>
                </a:solidFill>
              </a:endParaRPr>
            </a:p>
            <a:p>
              <a:pPr indent="-3175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E2A47"/>
                </a:buClr>
                <a:buSzPts val="1400"/>
                <a:buChar char="●"/>
              </a:pPr>
              <a:r>
                <a:rPr lang="en">
                  <a:solidFill>
                    <a:srgbClr val="0E2A47"/>
                  </a:solidFill>
                </a:rPr>
                <a:t>Data Imbalance Handling</a:t>
              </a:r>
              <a:endParaRPr>
                <a:solidFill>
                  <a:srgbClr val="0E2A47"/>
                </a:solidFill>
              </a:endParaRPr>
            </a:p>
            <a:p>
              <a:pPr indent="-3175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E2A47"/>
                </a:buClr>
                <a:buSzPts val="1400"/>
                <a:buChar char="●"/>
              </a:pPr>
              <a:r>
                <a:rPr lang="en">
                  <a:solidFill>
                    <a:srgbClr val="0E2A47"/>
                  </a:solidFill>
                </a:rPr>
                <a:t>Data Imputation</a:t>
              </a:r>
              <a:endParaRPr>
                <a:solidFill>
                  <a:srgbClr val="0E2A47"/>
                </a:solidFill>
              </a:endParaRPr>
            </a:p>
          </p:txBody>
        </p:sp>
        <p:sp>
          <p:nvSpPr>
            <p:cNvPr id="453" name="Google Shape;453;g31a7a7dade6_0_173"/>
            <p:cNvSpPr txBox="1"/>
            <p:nvPr/>
          </p:nvSpPr>
          <p:spPr>
            <a:xfrm>
              <a:off x="5438150" y="3149751"/>
              <a:ext cx="1248300" cy="44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175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E2A47"/>
                </a:buClr>
                <a:buSzPts val="1400"/>
                <a:buFont typeface="Arial"/>
                <a:buChar char="●"/>
              </a:pPr>
              <a:r>
                <a:rPr b="0" i="0" lang="en" u="none" cap="none" strike="noStrike">
                  <a:solidFill>
                    <a:srgbClr val="0E2A47"/>
                  </a:solidFill>
                  <a:latin typeface="Arial"/>
                  <a:ea typeface="Arial"/>
                  <a:cs typeface="Arial"/>
                  <a:sym typeface="Arial"/>
                </a:rPr>
                <a:t>A</a:t>
              </a:r>
              <a:r>
                <a:rPr lang="en">
                  <a:solidFill>
                    <a:srgbClr val="0E2A47"/>
                  </a:solidFill>
                </a:rPr>
                <a:t>p</a:t>
              </a:r>
              <a:r>
                <a:rPr b="0" i="0" lang="en" u="none" cap="none" strike="noStrike">
                  <a:solidFill>
                    <a:srgbClr val="0E2A47"/>
                  </a:solidFill>
                  <a:latin typeface="Arial"/>
                  <a:ea typeface="Arial"/>
                  <a:cs typeface="Arial"/>
                  <a:sym typeface="Arial"/>
                </a:rPr>
                <a:t>riori</a:t>
              </a:r>
              <a:endParaRPr>
                <a:solidFill>
                  <a:srgbClr val="0E2A47"/>
                </a:solidFill>
              </a:endParaRPr>
            </a:p>
            <a:p>
              <a:pPr indent="-3175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E2A47"/>
                </a:buClr>
                <a:buSzPts val="1400"/>
                <a:buChar char="●"/>
              </a:pPr>
              <a:r>
                <a:rPr lang="en">
                  <a:solidFill>
                    <a:srgbClr val="0E2A47"/>
                  </a:solidFill>
                </a:rPr>
                <a:t>Feature Importance</a:t>
              </a:r>
              <a:endParaRPr>
                <a:solidFill>
                  <a:srgbClr val="0E2A47"/>
                </a:solidFill>
              </a:endParaRPr>
            </a:p>
          </p:txBody>
        </p:sp>
        <p:sp>
          <p:nvSpPr>
            <p:cNvPr id="454" name="Google Shape;454;g31a7a7dade6_0_173"/>
            <p:cNvSpPr txBox="1"/>
            <p:nvPr/>
          </p:nvSpPr>
          <p:spPr>
            <a:xfrm>
              <a:off x="7072164" y="3136671"/>
              <a:ext cx="1130100" cy="44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134620" lvl="0" marL="27432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E2A47"/>
                </a:buClr>
                <a:buSzPts val="1400"/>
                <a:buFont typeface="Arial"/>
                <a:buChar char="●"/>
              </a:pPr>
              <a:r>
                <a:rPr lang="en">
                  <a:solidFill>
                    <a:srgbClr val="0E2A47"/>
                  </a:solidFill>
                </a:rPr>
                <a:t>Result &amp; Analysis</a:t>
              </a:r>
              <a:endParaRPr b="0" i="0" u="none" cap="none" strike="noStrike">
                <a:solidFill>
                  <a:srgbClr val="0E2A4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g31a7a7dade6_0_173"/>
            <p:cNvSpPr txBox="1"/>
            <p:nvPr/>
          </p:nvSpPr>
          <p:spPr>
            <a:xfrm>
              <a:off x="3930766" y="3136673"/>
              <a:ext cx="1166700" cy="49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175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E2A47"/>
                </a:buClr>
                <a:buSzPts val="1400"/>
                <a:buFont typeface="Arial"/>
                <a:buChar char="●"/>
              </a:pPr>
              <a:r>
                <a:rPr lang="en">
                  <a:solidFill>
                    <a:srgbClr val="0E2A47"/>
                  </a:solidFill>
                </a:rPr>
                <a:t>Data Analysis</a:t>
              </a:r>
              <a:endParaRPr>
                <a:solidFill>
                  <a:srgbClr val="0E2A47"/>
                </a:solidFill>
              </a:endParaRPr>
            </a:p>
            <a:p>
              <a:pPr indent="-3175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E2A47"/>
                </a:buClr>
                <a:buSzPts val="1400"/>
                <a:buChar char="●"/>
              </a:pPr>
              <a:r>
                <a:rPr lang="en">
                  <a:solidFill>
                    <a:srgbClr val="0E2A47"/>
                  </a:solidFill>
                </a:rPr>
                <a:t>Visualization</a:t>
              </a:r>
              <a:endParaRPr>
                <a:solidFill>
                  <a:srgbClr val="0E2A47"/>
                </a:solidFill>
              </a:endParaRPr>
            </a:p>
          </p:txBody>
        </p:sp>
        <p:grpSp>
          <p:nvGrpSpPr>
            <p:cNvPr id="456" name="Google Shape;456;g31a7a7dade6_0_173"/>
            <p:cNvGrpSpPr/>
            <p:nvPr/>
          </p:nvGrpSpPr>
          <p:grpSpPr>
            <a:xfrm>
              <a:off x="4393603" y="1773488"/>
              <a:ext cx="201221" cy="164272"/>
              <a:chOff x="3860400" y="3254050"/>
              <a:chExt cx="296175" cy="241825"/>
            </a:xfrm>
          </p:grpSpPr>
          <p:sp>
            <p:nvSpPr>
              <p:cNvPr id="457" name="Google Shape;457;g31a7a7dade6_0_173"/>
              <p:cNvSpPr/>
              <p:nvPr/>
            </p:nvSpPr>
            <p:spPr>
              <a:xfrm>
                <a:off x="4112425" y="3358025"/>
                <a:ext cx="44150" cy="18125"/>
              </a:xfrm>
              <a:custGeom>
                <a:rect b="b" l="l" r="r" t="t"/>
                <a:pathLst>
                  <a:path extrusionOk="0" h="725" w="1766">
                    <a:moveTo>
                      <a:pt x="347" y="0"/>
                    </a:moveTo>
                    <a:cubicBezTo>
                      <a:pt x="158" y="0"/>
                      <a:pt x="1" y="158"/>
                      <a:pt x="1" y="378"/>
                    </a:cubicBezTo>
                    <a:cubicBezTo>
                      <a:pt x="1" y="567"/>
                      <a:pt x="158" y="725"/>
                      <a:pt x="347" y="725"/>
                    </a:cubicBezTo>
                    <a:lnTo>
                      <a:pt x="1419" y="725"/>
                    </a:lnTo>
                    <a:cubicBezTo>
                      <a:pt x="1608" y="725"/>
                      <a:pt x="1765" y="567"/>
                      <a:pt x="1765" y="378"/>
                    </a:cubicBezTo>
                    <a:cubicBezTo>
                      <a:pt x="1734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8" name="Google Shape;458;g31a7a7dade6_0_173"/>
              <p:cNvSpPr/>
              <p:nvPr/>
            </p:nvSpPr>
            <p:spPr>
              <a:xfrm>
                <a:off x="4102200" y="3393475"/>
                <a:ext cx="37050" cy="33875"/>
              </a:xfrm>
              <a:custGeom>
                <a:rect b="b" l="l" r="r" t="t"/>
                <a:pathLst>
                  <a:path extrusionOk="0" h="1355" w="1482">
                    <a:moveTo>
                      <a:pt x="394" y="0"/>
                    </a:moveTo>
                    <a:cubicBezTo>
                      <a:pt x="308" y="0"/>
                      <a:pt x="221" y="32"/>
                      <a:pt x="158" y="95"/>
                    </a:cubicBezTo>
                    <a:cubicBezTo>
                      <a:pt x="0" y="221"/>
                      <a:pt x="0" y="410"/>
                      <a:pt x="158" y="567"/>
                    </a:cubicBezTo>
                    <a:lnTo>
                      <a:pt x="882" y="1260"/>
                    </a:lnTo>
                    <a:cubicBezTo>
                      <a:pt x="945" y="1323"/>
                      <a:pt x="1032" y="1355"/>
                      <a:pt x="1119" y="1355"/>
                    </a:cubicBezTo>
                    <a:cubicBezTo>
                      <a:pt x="1205" y="1355"/>
                      <a:pt x="1292" y="1323"/>
                      <a:pt x="1355" y="1260"/>
                    </a:cubicBezTo>
                    <a:cubicBezTo>
                      <a:pt x="1481" y="1134"/>
                      <a:pt x="1481" y="914"/>
                      <a:pt x="1355" y="788"/>
                    </a:cubicBezTo>
                    <a:lnTo>
                      <a:pt x="630" y="95"/>
                    </a:lnTo>
                    <a:cubicBezTo>
                      <a:pt x="567" y="32"/>
                      <a:pt x="481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" name="Google Shape;459;g31a7a7dade6_0_173"/>
              <p:cNvSpPr/>
              <p:nvPr/>
            </p:nvSpPr>
            <p:spPr>
              <a:xfrm>
                <a:off x="4103775" y="3306025"/>
                <a:ext cx="35475" cy="34500"/>
              </a:xfrm>
              <a:custGeom>
                <a:rect b="b" l="l" r="r" t="t"/>
                <a:pathLst>
                  <a:path extrusionOk="0" h="1380" w="1419">
                    <a:moveTo>
                      <a:pt x="1056" y="1"/>
                    </a:moveTo>
                    <a:cubicBezTo>
                      <a:pt x="969" y="1"/>
                      <a:pt x="882" y="32"/>
                      <a:pt x="819" y="96"/>
                    </a:cubicBezTo>
                    <a:lnTo>
                      <a:pt x="95" y="789"/>
                    </a:lnTo>
                    <a:cubicBezTo>
                      <a:pt x="0" y="915"/>
                      <a:pt x="0" y="1135"/>
                      <a:pt x="95" y="1261"/>
                    </a:cubicBezTo>
                    <a:cubicBezTo>
                      <a:pt x="158" y="1340"/>
                      <a:pt x="252" y="1379"/>
                      <a:pt x="343" y="1379"/>
                    </a:cubicBezTo>
                    <a:cubicBezTo>
                      <a:pt x="434" y="1379"/>
                      <a:pt x="520" y="1340"/>
                      <a:pt x="567" y="1261"/>
                    </a:cubicBezTo>
                    <a:lnTo>
                      <a:pt x="1292" y="568"/>
                    </a:lnTo>
                    <a:cubicBezTo>
                      <a:pt x="1418" y="442"/>
                      <a:pt x="1418" y="190"/>
                      <a:pt x="1292" y="96"/>
                    </a:cubicBezTo>
                    <a:cubicBezTo>
                      <a:pt x="1229" y="32"/>
                      <a:pt x="1142" y="1"/>
                      <a:pt x="10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g31a7a7dade6_0_173"/>
              <p:cNvSpPr/>
              <p:nvPr/>
            </p:nvSpPr>
            <p:spPr>
              <a:xfrm>
                <a:off x="3860400" y="3306025"/>
                <a:ext cx="105550" cy="104800"/>
              </a:xfrm>
              <a:custGeom>
                <a:rect b="b" l="l" r="r" t="t"/>
                <a:pathLst>
                  <a:path extrusionOk="0" h="4192" w="4222">
                    <a:moveTo>
                      <a:pt x="2489" y="1"/>
                    </a:moveTo>
                    <a:cubicBezTo>
                      <a:pt x="2048" y="1"/>
                      <a:pt x="1639" y="285"/>
                      <a:pt x="1481" y="726"/>
                    </a:cubicBezTo>
                    <a:lnTo>
                      <a:pt x="1418" y="726"/>
                    </a:lnTo>
                    <a:cubicBezTo>
                      <a:pt x="662" y="726"/>
                      <a:pt x="0" y="1356"/>
                      <a:pt x="0" y="2080"/>
                    </a:cubicBezTo>
                    <a:cubicBezTo>
                      <a:pt x="0" y="2836"/>
                      <a:pt x="630" y="3467"/>
                      <a:pt x="1418" y="3467"/>
                    </a:cubicBezTo>
                    <a:lnTo>
                      <a:pt x="1481" y="3467"/>
                    </a:lnTo>
                    <a:cubicBezTo>
                      <a:pt x="1639" y="3845"/>
                      <a:pt x="2017" y="4191"/>
                      <a:pt x="2489" y="4191"/>
                    </a:cubicBezTo>
                    <a:lnTo>
                      <a:pt x="4222" y="4191"/>
                    </a:lnTo>
                    <a:lnTo>
                      <a:pt x="42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" name="Google Shape;461;g31a7a7dade6_0_173"/>
              <p:cNvSpPr/>
              <p:nvPr/>
            </p:nvSpPr>
            <p:spPr>
              <a:xfrm>
                <a:off x="4050225" y="3254050"/>
                <a:ext cx="35450" cy="208750"/>
              </a:xfrm>
              <a:custGeom>
                <a:rect b="b" l="l" r="r" t="t"/>
                <a:pathLst>
                  <a:path extrusionOk="0" h="8350" w="1418">
                    <a:moveTo>
                      <a:pt x="725" y="1"/>
                    </a:moveTo>
                    <a:cubicBezTo>
                      <a:pt x="315" y="1"/>
                      <a:pt x="0" y="316"/>
                      <a:pt x="0" y="694"/>
                    </a:cubicBezTo>
                    <a:lnTo>
                      <a:pt x="0" y="7625"/>
                    </a:lnTo>
                    <a:cubicBezTo>
                      <a:pt x="0" y="8034"/>
                      <a:pt x="315" y="8349"/>
                      <a:pt x="725" y="8349"/>
                    </a:cubicBezTo>
                    <a:cubicBezTo>
                      <a:pt x="1134" y="8286"/>
                      <a:pt x="1418" y="8003"/>
                      <a:pt x="1418" y="7625"/>
                    </a:cubicBezTo>
                    <a:lnTo>
                      <a:pt x="1418" y="694"/>
                    </a:lnTo>
                    <a:cubicBezTo>
                      <a:pt x="1418" y="316"/>
                      <a:pt x="1103" y="1"/>
                      <a:pt x="7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g31a7a7dade6_0_173"/>
              <p:cNvSpPr/>
              <p:nvPr/>
            </p:nvSpPr>
            <p:spPr>
              <a:xfrm>
                <a:off x="3912375" y="3426550"/>
                <a:ext cx="51225" cy="69325"/>
              </a:xfrm>
              <a:custGeom>
                <a:rect b="b" l="l" r="r" t="t"/>
                <a:pathLst>
                  <a:path extrusionOk="0" h="2773" w="2049">
                    <a:moveTo>
                      <a:pt x="1" y="0"/>
                    </a:moveTo>
                    <a:lnTo>
                      <a:pt x="1" y="1764"/>
                    </a:lnTo>
                    <a:cubicBezTo>
                      <a:pt x="1" y="2363"/>
                      <a:pt x="473" y="2773"/>
                      <a:pt x="1040" y="2773"/>
                    </a:cubicBezTo>
                    <a:cubicBezTo>
                      <a:pt x="1607" y="2773"/>
                      <a:pt x="2048" y="2300"/>
                      <a:pt x="2048" y="1764"/>
                    </a:cubicBezTo>
                    <a:lnTo>
                      <a:pt x="2048" y="32"/>
                    </a:lnTo>
                    <a:lnTo>
                      <a:pt x="316" y="32"/>
                    </a:lnTo>
                    <a:cubicBezTo>
                      <a:pt x="253" y="32"/>
                      <a:pt x="127" y="32"/>
                      <a:pt x="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g31a7a7dade6_0_173"/>
              <p:cNvSpPr/>
              <p:nvPr/>
            </p:nvSpPr>
            <p:spPr>
              <a:xfrm>
                <a:off x="3982475" y="3275325"/>
                <a:ext cx="52000" cy="163850"/>
              </a:xfrm>
              <a:custGeom>
                <a:rect b="b" l="l" r="r" t="t"/>
                <a:pathLst>
                  <a:path extrusionOk="0" h="6554" w="2080">
                    <a:moveTo>
                      <a:pt x="2080" y="0"/>
                    </a:moveTo>
                    <a:lnTo>
                      <a:pt x="1765" y="315"/>
                    </a:lnTo>
                    <a:cubicBezTo>
                      <a:pt x="1292" y="788"/>
                      <a:pt x="662" y="1071"/>
                      <a:pt x="1" y="1166"/>
                    </a:cubicBezTo>
                    <a:lnTo>
                      <a:pt x="1" y="5419"/>
                    </a:lnTo>
                    <a:cubicBezTo>
                      <a:pt x="662" y="5482"/>
                      <a:pt x="1292" y="5766"/>
                      <a:pt x="1765" y="6238"/>
                    </a:cubicBezTo>
                    <a:lnTo>
                      <a:pt x="2080" y="6553"/>
                    </a:lnTo>
                    <a:lnTo>
                      <a:pt x="20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64" name="Google Shape;464;g31a7a7dade6_0_173"/>
            <p:cNvSpPr/>
            <p:nvPr/>
          </p:nvSpPr>
          <p:spPr>
            <a:xfrm>
              <a:off x="4322786" y="1662350"/>
              <a:ext cx="342847" cy="386555"/>
            </a:xfrm>
            <a:custGeom>
              <a:rect b="b" l="l" r="r" t="t"/>
              <a:pathLst>
                <a:path extrusionOk="0" h="22004" w="19516">
                  <a:moveTo>
                    <a:pt x="9758" y="0"/>
                  </a:moveTo>
                  <a:cubicBezTo>
                    <a:pt x="9456" y="0"/>
                    <a:pt x="9153" y="80"/>
                    <a:pt x="8879" y="240"/>
                  </a:cubicBezTo>
                  <a:lnTo>
                    <a:pt x="867" y="4851"/>
                  </a:lnTo>
                  <a:cubicBezTo>
                    <a:pt x="320" y="5170"/>
                    <a:pt x="0" y="5741"/>
                    <a:pt x="0" y="6380"/>
                  </a:cubicBezTo>
                  <a:lnTo>
                    <a:pt x="0" y="15624"/>
                  </a:lnTo>
                  <a:cubicBezTo>
                    <a:pt x="0" y="16263"/>
                    <a:pt x="320" y="16834"/>
                    <a:pt x="867" y="17131"/>
                  </a:cubicBezTo>
                  <a:lnTo>
                    <a:pt x="8879" y="21764"/>
                  </a:lnTo>
                  <a:cubicBezTo>
                    <a:pt x="9153" y="21924"/>
                    <a:pt x="9456" y="22004"/>
                    <a:pt x="9758" y="22004"/>
                  </a:cubicBezTo>
                  <a:cubicBezTo>
                    <a:pt x="10060" y="22004"/>
                    <a:pt x="10363" y="21924"/>
                    <a:pt x="10637" y="21764"/>
                  </a:cubicBezTo>
                  <a:lnTo>
                    <a:pt x="18648" y="17131"/>
                  </a:lnTo>
                  <a:cubicBezTo>
                    <a:pt x="19196" y="16834"/>
                    <a:pt x="19516" y="16263"/>
                    <a:pt x="19516" y="15624"/>
                  </a:cubicBezTo>
                  <a:lnTo>
                    <a:pt x="19516" y="6380"/>
                  </a:lnTo>
                  <a:cubicBezTo>
                    <a:pt x="19516" y="5741"/>
                    <a:pt x="19196" y="5170"/>
                    <a:pt x="18648" y="4851"/>
                  </a:cubicBezTo>
                  <a:lnTo>
                    <a:pt x="10637" y="240"/>
                  </a:lnTo>
                  <a:cubicBezTo>
                    <a:pt x="10363" y="80"/>
                    <a:pt x="10060" y="0"/>
                    <a:pt x="9758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5" name="Google Shape;465;g31a7a7dade6_0_173"/>
          <p:cNvGrpSpPr/>
          <p:nvPr/>
        </p:nvGrpSpPr>
        <p:grpSpPr>
          <a:xfrm>
            <a:off x="1474395" y="449829"/>
            <a:ext cx="417489" cy="416166"/>
            <a:chOff x="7636443" y="1204988"/>
            <a:chExt cx="804565" cy="677795"/>
          </a:xfrm>
        </p:grpSpPr>
        <p:grpSp>
          <p:nvGrpSpPr>
            <p:cNvPr id="466" name="Google Shape;466;g31a7a7dade6_0_173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467" name="Google Shape;467;g31a7a7dade6_0_173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g31a7a7dade6_0_173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9" name="Google Shape;469;g31a7a7dade6_0_173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470" name="Google Shape;470;g31a7a7dade6_0_173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1" name="Google Shape;471;g31a7a7dade6_0_173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72" name="Google Shape;472;g31a7a7dade6_0_173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473" name="Google Shape;473;g31a7a7dade6_0_173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g31a7a7dade6_0_173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75" name="Google Shape;475;g31a7a7dade6_0_173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476" name="Google Shape;476;g31a7a7dade6_0_173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g31a7a7dade6_0_173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78" name="Google Shape;478;g31a7a7dade6_0_173"/>
          <p:cNvGrpSpPr/>
          <p:nvPr/>
        </p:nvGrpSpPr>
        <p:grpSpPr>
          <a:xfrm>
            <a:off x="2952574" y="4309278"/>
            <a:ext cx="468250" cy="416221"/>
            <a:chOff x="2565073" y="2075876"/>
            <a:chExt cx="672483" cy="672517"/>
          </a:xfrm>
        </p:grpSpPr>
        <p:sp>
          <p:nvSpPr>
            <p:cNvPr id="479" name="Google Shape;479;g31a7a7dade6_0_173"/>
            <p:cNvSpPr/>
            <p:nvPr/>
          </p:nvSpPr>
          <p:spPr>
            <a:xfrm>
              <a:off x="2642193" y="2530650"/>
              <a:ext cx="419588" cy="217743"/>
            </a:xfrm>
            <a:custGeom>
              <a:rect b="b" l="l" r="r" t="t"/>
              <a:pathLst>
                <a:path extrusionOk="0" h="67780" w="130611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g31a7a7dade6_0_173"/>
            <p:cNvSpPr/>
            <p:nvPr/>
          </p:nvSpPr>
          <p:spPr>
            <a:xfrm>
              <a:off x="2910083" y="2420918"/>
              <a:ext cx="327379" cy="312727"/>
            </a:xfrm>
            <a:custGeom>
              <a:rect b="b" l="l" r="r" t="t"/>
              <a:pathLst>
                <a:path extrusionOk="0" h="97347" w="101908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g31a7a7dade6_0_173"/>
            <p:cNvSpPr/>
            <p:nvPr/>
          </p:nvSpPr>
          <p:spPr>
            <a:xfrm>
              <a:off x="2999034" y="2125384"/>
              <a:ext cx="238522" cy="411351"/>
            </a:xfrm>
            <a:custGeom>
              <a:rect b="b" l="l" r="r" t="t"/>
              <a:pathLst>
                <a:path extrusionOk="0" h="128047" w="74248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g31a7a7dade6_0_173"/>
            <p:cNvSpPr/>
            <p:nvPr/>
          </p:nvSpPr>
          <p:spPr>
            <a:xfrm>
              <a:off x="2740849" y="2075876"/>
              <a:ext cx="419604" cy="217734"/>
            </a:xfrm>
            <a:custGeom>
              <a:rect b="b" l="l" r="r" t="t"/>
              <a:pathLst>
                <a:path extrusionOk="0" h="67777" w="130616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g31a7a7dade6_0_173"/>
            <p:cNvSpPr/>
            <p:nvPr/>
          </p:nvSpPr>
          <p:spPr>
            <a:xfrm>
              <a:off x="2565167" y="2090625"/>
              <a:ext cx="327379" cy="312740"/>
            </a:xfrm>
            <a:custGeom>
              <a:rect b="b" l="l" r="r" t="t"/>
              <a:pathLst>
                <a:path extrusionOk="0" h="97351" w="101908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g31a7a7dade6_0_173"/>
            <p:cNvSpPr/>
            <p:nvPr/>
          </p:nvSpPr>
          <p:spPr>
            <a:xfrm>
              <a:off x="2565073" y="2287538"/>
              <a:ext cx="218572" cy="409555"/>
            </a:xfrm>
            <a:custGeom>
              <a:rect b="b" l="l" r="r" t="t"/>
              <a:pathLst>
                <a:path extrusionOk="0" h="127488" w="68038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5" name="Google Shape;485;g31a7a7dade6_0_173"/>
          <p:cNvGrpSpPr/>
          <p:nvPr/>
        </p:nvGrpSpPr>
        <p:grpSpPr>
          <a:xfrm>
            <a:off x="4293766" y="449895"/>
            <a:ext cx="585301" cy="487131"/>
            <a:chOff x="5249100" y="1210600"/>
            <a:chExt cx="3502700" cy="2904775"/>
          </a:xfrm>
        </p:grpSpPr>
        <p:sp>
          <p:nvSpPr>
            <p:cNvPr id="486" name="Google Shape;486;g31a7a7dade6_0_173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g31a7a7dade6_0_173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g31a7a7dade6_0_173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g31a7a7dade6_0_173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90" name="Google Shape;490;g31a7a7dade6_0_173"/>
            <p:cNvCxnSpPr/>
            <p:nvPr/>
          </p:nvCxnSpPr>
          <p:spPr>
            <a:xfrm>
              <a:off x="5249100" y="2382654"/>
              <a:ext cx="922800" cy="0"/>
            </a:xfrm>
            <a:prstGeom prst="straightConnector1">
              <a:avLst/>
            </a:prstGeom>
            <a:noFill/>
            <a:ln cap="flat" cmpd="sng" w="19050">
              <a:solidFill>
                <a:srgbClr val="869FB2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cxnSp>
          <p:nvCxnSpPr>
            <p:cNvPr id="491" name="Google Shape;491;g31a7a7dade6_0_173"/>
            <p:cNvCxnSpPr/>
            <p:nvPr/>
          </p:nvCxnSpPr>
          <p:spPr>
            <a:xfrm rot="10800000">
              <a:off x="8178522" y="1765431"/>
              <a:ext cx="559200" cy="0"/>
            </a:xfrm>
            <a:prstGeom prst="straightConnector1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cxnSp>
          <p:nvCxnSpPr>
            <p:cNvPr id="492" name="Google Shape;492;g31a7a7dade6_0_173"/>
            <p:cNvCxnSpPr/>
            <p:nvPr/>
          </p:nvCxnSpPr>
          <p:spPr>
            <a:xfrm rot="10800000">
              <a:off x="7467500" y="2943528"/>
              <a:ext cx="1284300" cy="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cxnSp>
          <p:nvCxnSpPr>
            <p:cNvPr id="493" name="Google Shape;493;g31a7a7dade6_0_173"/>
            <p:cNvCxnSpPr/>
            <p:nvPr/>
          </p:nvCxnSpPr>
          <p:spPr>
            <a:xfrm>
              <a:off x="5787288" y="3630350"/>
              <a:ext cx="922800" cy="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sp>
          <p:nvSpPr>
            <p:cNvPr id="494" name="Google Shape;494;g31a7a7dade6_0_173"/>
            <p:cNvSpPr/>
            <p:nvPr/>
          </p:nvSpPr>
          <p:spPr>
            <a:xfrm>
              <a:off x="6601902" y="3690575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5" name="Google Shape;495;g31a7a7dade6_0_173"/>
          <p:cNvGrpSpPr/>
          <p:nvPr/>
        </p:nvGrpSpPr>
        <p:grpSpPr>
          <a:xfrm>
            <a:off x="5903270" y="4338145"/>
            <a:ext cx="360973" cy="358349"/>
            <a:chOff x="946175" y="3619500"/>
            <a:chExt cx="296975" cy="293825"/>
          </a:xfrm>
        </p:grpSpPr>
        <p:sp>
          <p:nvSpPr>
            <p:cNvPr id="496" name="Google Shape;496;g31a7a7dade6_0_173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A5B7C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g31a7a7dade6_0_173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A5B7C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g31a7a7dade6_0_173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A5B7C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g31a7a7dade6_0_173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A5B7C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g31a7a7dade6_0_173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A5B7C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g31a7a7dade6_0_173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A5B7C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2" name="Google Shape;502;g31a7a7dade6_0_173"/>
          <p:cNvGrpSpPr/>
          <p:nvPr/>
        </p:nvGrpSpPr>
        <p:grpSpPr>
          <a:xfrm>
            <a:off x="7385563" y="467645"/>
            <a:ext cx="274483" cy="380789"/>
            <a:chOff x="-38129425" y="3222550"/>
            <a:chExt cx="228450" cy="315850"/>
          </a:xfrm>
        </p:grpSpPr>
        <p:sp>
          <p:nvSpPr>
            <p:cNvPr id="503" name="Google Shape;503;g31a7a7dade6_0_173"/>
            <p:cNvSpPr/>
            <p:nvPr/>
          </p:nvSpPr>
          <p:spPr>
            <a:xfrm>
              <a:off x="-38129425" y="3222550"/>
              <a:ext cx="228450" cy="227650"/>
            </a:xfrm>
            <a:custGeom>
              <a:rect b="b" l="l" r="r" t="t"/>
              <a:pathLst>
                <a:path extrusionOk="0" h="9106" w="9138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g31a7a7dade6_0_173"/>
            <p:cNvSpPr/>
            <p:nvPr/>
          </p:nvSpPr>
          <p:spPr>
            <a:xfrm>
              <a:off x="-38067200" y="3470650"/>
              <a:ext cx="103200" cy="67750"/>
            </a:xfrm>
            <a:custGeom>
              <a:rect b="b" l="l" r="r" t="t"/>
              <a:pathLst>
                <a:path extrusionOk="0" h="2710" w="4128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31a7a7dade6_6_57"/>
          <p:cNvSpPr txBox="1"/>
          <p:nvPr>
            <p:ph type="title"/>
          </p:nvPr>
        </p:nvSpPr>
        <p:spPr>
          <a:xfrm>
            <a:off x="257675" y="230375"/>
            <a:ext cx="854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2400"/>
              <a:t>Visualization</a:t>
            </a:r>
            <a:r>
              <a:rPr lang="en" sz="2400"/>
              <a:t> - Distribution of Numeric Features </a:t>
            </a:r>
            <a:endParaRPr sz="2400"/>
          </a:p>
        </p:txBody>
      </p:sp>
      <p:pic>
        <p:nvPicPr>
          <p:cNvPr id="510" name="Google Shape;510;g31a7a7dade6_6_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9825" y="745275"/>
            <a:ext cx="6433826" cy="40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5" name="Google Shape;515;g31a7a7dade6_6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325" y="624775"/>
            <a:ext cx="3006475" cy="21324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16" name="Google Shape;516;g31a7a7dade6_6_24"/>
          <p:cNvSpPr txBox="1"/>
          <p:nvPr>
            <p:ph type="title"/>
          </p:nvPr>
        </p:nvSpPr>
        <p:spPr>
          <a:xfrm>
            <a:off x="257675" y="154175"/>
            <a:ext cx="8610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2400"/>
              <a:t>Visualization  </a:t>
            </a:r>
            <a:r>
              <a:rPr lang="en" sz="2400"/>
              <a:t>- Distribution of Categorical Features</a:t>
            </a:r>
            <a:endParaRPr sz="2400"/>
          </a:p>
        </p:txBody>
      </p:sp>
      <p:pic>
        <p:nvPicPr>
          <p:cNvPr id="517" name="Google Shape;517;g31a7a7dade6_6_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6325" y="2934824"/>
            <a:ext cx="3006475" cy="21324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18" name="Google Shape;518;g31a7a7dade6_6_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05875" y="990050"/>
            <a:ext cx="5217249" cy="38530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31a7a7dade6_6_36"/>
          <p:cNvSpPr txBox="1"/>
          <p:nvPr>
            <p:ph type="title"/>
          </p:nvPr>
        </p:nvSpPr>
        <p:spPr>
          <a:xfrm>
            <a:off x="257675" y="230375"/>
            <a:ext cx="855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2400"/>
              <a:t>Visualization</a:t>
            </a:r>
            <a:r>
              <a:rPr lang="en" sz="2400"/>
              <a:t> - Correlation of Numeric Features</a:t>
            </a:r>
            <a:endParaRPr sz="2400"/>
          </a:p>
        </p:txBody>
      </p:sp>
      <p:pic>
        <p:nvPicPr>
          <p:cNvPr id="524" name="Google Shape;524;g31a7a7dade6_6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1600" y="803075"/>
            <a:ext cx="4800796" cy="42642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25" name="Google Shape;525;g31a7a7dade6_6_36"/>
          <p:cNvSpPr/>
          <p:nvPr/>
        </p:nvSpPr>
        <p:spPr>
          <a:xfrm>
            <a:off x="4407200" y="1263075"/>
            <a:ext cx="860100" cy="8598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526" name="Google Shape;526;g31a7a7dade6_6_36"/>
          <p:cNvSpPr/>
          <p:nvPr/>
        </p:nvSpPr>
        <p:spPr>
          <a:xfrm>
            <a:off x="5489425" y="1263075"/>
            <a:ext cx="860100" cy="8598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76A28"/>
              </a:solidFill>
              <a:latin typeface="Mukta"/>
              <a:ea typeface="Mukta"/>
              <a:cs typeface="Mukta"/>
              <a:sym typeface="Mukt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31a7a7dade6_0_158"/>
          <p:cNvSpPr txBox="1"/>
          <p:nvPr>
            <p:ph type="title"/>
          </p:nvPr>
        </p:nvSpPr>
        <p:spPr>
          <a:xfrm>
            <a:off x="257675" y="230375"/>
            <a:ext cx="81684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2400"/>
              <a:t>Data </a:t>
            </a:r>
            <a:r>
              <a:rPr lang="en" sz="2400"/>
              <a:t>Preprocessing</a:t>
            </a:r>
            <a:endParaRPr sz="2400"/>
          </a:p>
        </p:txBody>
      </p:sp>
      <p:pic>
        <p:nvPicPr>
          <p:cNvPr id="532" name="Google Shape;532;g31a7a7dade6_0_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28506" y="3007475"/>
            <a:ext cx="3002575" cy="230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3" name="Google Shape;533;g31a7a7dade6_0_1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899846"/>
            <a:ext cx="9143998" cy="3172608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g31a7a7dade6_0_158"/>
          <p:cNvSpPr txBox="1"/>
          <p:nvPr/>
        </p:nvSpPr>
        <p:spPr>
          <a:xfrm>
            <a:off x="1821325" y="3970600"/>
            <a:ext cx="1882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Drop “Person ID”</a:t>
            </a:r>
            <a:endParaRPr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535" name="Google Shape;535;g31a7a7dade6_0_158"/>
          <p:cNvSpPr txBox="1"/>
          <p:nvPr/>
        </p:nvSpPr>
        <p:spPr>
          <a:xfrm>
            <a:off x="3573925" y="4199200"/>
            <a:ext cx="1882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Standardization</a:t>
            </a:r>
            <a:endParaRPr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pic>
        <p:nvPicPr>
          <p:cNvPr id="536" name="Google Shape;536;g31a7a7dade6_0_158"/>
          <p:cNvPicPr preferRelativeResize="0"/>
          <p:nvPr/>
        </p:nvPicPr>
        <p:blipFill rotWithShape="1">
          <a:blip r:embed="rId5">
            <a:alphaModFix/>
          </a:blip>
          <a:srcRect b="298" l="0" r="0" t="288"/>
          <a:stretch/>
        </p:blipFill>
        <p:spPr>
          <a:xfrm>
            <a:off x="4107225" y="125800"/>
            <a:ext cx="2262201" cy="235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g31a7a7dade6_0_158"/>
          <p:cNvPicPr preferRelativeResize="0"/>
          <p:nvPr/>
        </p:nvPicPr>
        <p:blipFill rotWithShape="1">
          <a:blip r:embed="rId6">
            <a:alphaModFix/>
          </a:blip>
          <a:srcRect b="169" l="0" r="0" t="169"/>
          <a:stretch/>
        </p:blipFill>
        <p:spPr>
          <a:xfrm>
            <a:off x="6395825" y="140225"/>
            <a:ext cx="2262201" cy="23276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31a7a7dade6_6_41"/>
          <p:cNvSpPr txBox="1"/>
          <p:nvPr>
            <p:ph type="title"/>
          </p:nvPr>
        </p:nvSpPr>
        <p:spPr>
          <a:xfrm>
            <a:off x="257675" y="2303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2400"/>
              <a:t>Feature Selection &amp; Modeling </a:t>
            </a:r>
            <a:endParaRPr sz="2400"/>
          </a:p>
        </p:txBody>
      </p:sp>
      <p:pic>
        <p:nvPicPr>
          <p:cNvPr id="543" name="Google Shape;543;g31a7a7dade6_6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838" y="919450"/>
            <a:ext cx="8886324" cy="3304602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g31a7a7dade6_6_41"/>
          <p:cNvSpPr txBox="1"/>
          <p:nvPr/>
        </p:nvSpPr>
        <p:spPr>
          <a:xfrm>
            <a:off x="5685950" y="1129725"/>
            <a:ext cx="32340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kta"/>
              <a:buChar char="●"/>
            </a:pPr>
            <a:r>
              <a:rPr lang="en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5-Fold Cross Validation</a:t>
            </a:r>
            <a:endParaRPr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kta"/>
              <a:buChar char="●"/>
            </a:pPr>
            <a:r>
              <a:rPr lang="en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Test-Train Split</a:t>
            </a:r>
            <a:endParaRPr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kta"/>
              <a:buChar char="○"/>
            </a:pPr>
            <a:r>
              <a:rPr lang="en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Training set 80%</a:t>
            </a:r>
            <a:endParaRPr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kta"/>
              <a:buChar char="○"/>
            </a:pPr>
            <a:r>
              <a:rPr lang="en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Testing set 20%</a:t>
            </a:r>
            <a:endParaRPr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31a79a87027_0_37"/>
          <p:cNvSpPr txBox="1"/>
          <p:nvPr>
            <p:ph type="title"/>
          </p:nvPr>
        </p:nvSpPr>
        <p:spPr>
          <a:xfrm>
            <a:off x="1289275" y="2895950"/>
            <a:ext cx="42198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Analysis results</a:t>
            </a:r>
            <a:endParaRPr/>
          </a:p>
        </p:txBody>
      </p:sp>
      <p:sp>
        <p:nvSpPr>
          <p:cNvPr id="550" name="Google Shape;550;g31a79a87027_0_37"/>
          <p:cNvSpPr txBox="1"/>
          <p:nvPr>
            <p:ph idx="2" type="title"/>
          </p:nvPr>
        </p:nvSpPr>
        <p:spPr>
          <a:xfrm>
            <a:off x="6840525" y="858550"/>
            <a:ext cx="1032000" cy="66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551" name="Google Shape;551;g31a79a87027_0_37"/>
          <p:cNvGrpSpPr/>
          <p:nvPr/>
        </p:nvGrpSpPr>
        <p:grpSpPr>
          <a:xfrm>
            <a:off x="1271467" y="1492875"/>
            <a:ext cx="6601064" cy="57150"/>
            <a:chOff x="5320425" y="3482688"/>
            <a:chExt cx="2788200" cy="57150"/>
          </a:xfrm>
        </p:grpSpPr>
        <p:cxnSp>
          <p:nvCxnSpPr>
            <p:cNvPr id="552" name="Google Shape;552;g31a79a87027_0_37"/>
            <p:cNvCxnSpPr/>
            <p:nvPr/>
          </p:nvCxnSpPr>
          <p:spPr>
            <a:xfrm rot="10800000">
              <a:off x="5320425" y="3539838"/>
              <a:ext cx="2788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53" name="Google Shape;553;g31a79a87027_0_37"/>
            <p:cNvCxnSpPr/>
            <p:nvPr/>
          </p:nvCxnSpPr>
          <p:spPr>
            <a:xfrm rot="10800000">
              <a:off x="5320425" y="3482688"/>
              <a:ext cx="2788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Google Shape;558;g31a7a7dade6_0_282"/>
          <p:cNvPicPr preferRelativeResize="0"/>
          <p:nvPr/>
        </p:nvPicPr>
        <p:blipFill rotWithShape="1">
          <a:blip r:embed="rId3">
            <a:alphaModFix amt="69000"/>
          </a:blip>
          <a:srcRect b="0" l="0" r="0" t="0"/>
          <a:stretch/>
        </p:blipFill>
        <p:spPr>
          <a:xfrm>
            <a:off x="2026128" y="2854156"/>
            <a:ext cx="2475050" cy="1392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" name="Google Shape;559;g31a7a7dade6_0_282"/>
          <p:cNvPicPr preferRelativeResize="0"/>
          <p:nvPr/>
        </p:nvPicPr>
        <p:blipFill rotWithShape="1">
          <a:blip r:embed="rId4">
            <a:alphaModFix amt="69000"/>
          </a:blip>
          <a:srcRect b="0" l="0" r="0" t="0"/>
          <a:stretch/>
        </p:blipFill>
        <p:spPr>
          <a:xfrm>
            <a:off x="4642811" y="2854156"/>
            <a:ext cx="2475056" cy="1392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60" name="Google Shape;560;g31a7a7dade6_0_282"/>
          <p:cNvPicPr preferRelativeResize="0"/>
          <p:nvPr/>
        </p:nvPicPr>
        <p:blipFill rotWithShape="1">
          <a:blip r:embed="rId3">
            <a:alphaModFix amt="69000"/>
          </a:blip>
          <a:srcRect b="0" l="0" r="0" t="0"/>
          <a:stretch/>
        </p:blipFill>
        <p:spPr>
          <a:xfrm>
            <a:off x="4642803" y="1353856"/>
            <a:ext cx="2475050" cy="1392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61" name="Google Shape;561;g31a7a7dade6_0_282"/>
          <p:cNvPicPr preferRelativeResize="0"/>
          <p:nvPr/>
        </p:nvPicPr>
        <p:blipFill rotWithShape="1">
          <a:blip r:embed="rId4">
            <a:alphaModFix amt="69000"/>
          </a:blip>
          <a:srcRect b="0" l="0" r="0" t="0"/>
          <a:stretch/>
        </p:blipFill>
        <p:spPr>
          <a:xfrm>
            <a:off x="2026124" y="1353856"/>
            <a:ext cx="2475056" cy="1392251"/>
          </a:xfrm>
          <a:prstGeom prst="rect">
            <a:avLst/>
          </a:prstGeom>
          <a:noFill/>
          <a:ln>
            <a:noFill/>
          </a:ln>
        </p:spPr>
      </p:pic>
      <p:sp>
        <p:nvSpPr>
          <p:cNvPr id="562" name="Google Shape;562;g31a7a7dade6_0_282"/>
          <p:cNvSpPr txBox="1"/>
          <p:nvPr>
            <p:ph idx="1" type="subTitle"/>
          </p:nvPr>
        </p:nvSpPr>
        <p:spPr>
          <a:xfrm>
            <a:off x="2094550" y="1451975"/>
            <a:ext cx="1174500" cy="5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" sz="1800"/>
              <a:t>Accuracy</a:t>
            </a:r>
            <a:endParaRPr b="1" sz="1800"/>
          </a:p>
        </p:txBody>
      </p:sp>
      <p:sp>
        <p:nvSpPr>
          <p:cNvPr id="563" name="Google Shape;563;g31a7a7dade6_0_282"/>
          <p:cNvSpPr txBox="1"/>
          <p:nvPr/>
        </p:nvSpPr>
        <p:spPr>
          <a:xfrm>
            <a:off x="2530450" y="1975700"/>
            <a:ext cx="17784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Correct prediction</a:t>
            </a:r>
            <a:endParaRPr b="0" i="0" sz="14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Total prediction</a:t>
            </a:r>
            <a:endParaRPr b="0" i="0" sz="14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cxnSp>
        <p:nvCxnSpPr>
          <p:cNvPr id="564" name="Google Shape;564;g31a7a7dade6_0_282"/>
          <p:cNvCxnSpPr>
            <a:stCxn id="563" idx="1"/>
            <a:endCxn id="563" idx="3"/>
          </p:cNvCxnSpPr>
          <p:nvPr/>
        </p:nvCxnSpPr>
        <p:spPr>
          <a:xfrm>
            <a:off x="2530450" y="2331350"/>
            <a:ext cx="1778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5" name="Google Shape;565;g31a7a7dade6_0_282"/>
          <p:cNvSpPr txBox="1"/>
          <p:nvPr/>
        </p:nvSpPr>
        <p:spPr>
          <a:xfrm>
            <a:off x="4789313" y="1451975"/>
            <a:ext cx="1427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Precision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g31a7a7dade6_0_282"/>
          <p:cNvSpPr txBox="1"/>
          <p:nvPr/>
        </p:nvSpPr>
        <p:spPr>
          <a:xfrm>
            <a:off x="5412888" y="1975700"/>
            <a:ext cx="14277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TP</a:t>
            </a:r>
            <a:endParaRPr b="0" i="0" sz="14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TP + FP</a:t>
            </a:r>
            <a:endParaRPr b="0" i="0" sz="14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cxnSp>
        <p:nvCxnSpPr>
          <p:cNvPr id="567" name="Google Shape;567;g31a7a7dade6_0_282"/>
          <p:cNvCxnSpPr>
            <a:stCxn id="566" idx="1"/>
            <a:endCxn id="566" idx="3"/>
          </p:cNvCxnSpPr>
          <p:nvPr/>
        </p:nvCxnSpPr>
        <p:spPr>
          <a:xfrm>
            <a:off x="5412888" y="2331350"/>
            <a:ext cx="1427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8" name="Google Shape;568;g31a7a7dade6_0_282"/>
          <p:cNvSpPr txBox="1"/>
          <p:nvPr/>
        </p:nvSpPr>
        <p:spPr>
          <a:xfrm>
            <a:off x="4750300" y="2929350"/>
            <a:ext cx="1011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F1 Score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g31a7a7dade6_0_282"/>
          <p:cNvSpPr txBox="1"/>
          <p:nvPr/>
        </p:nvSpPr>
        <p:spPr>
          <a:xfrm>
            <a:off x="2026125" y="2929350"/>
            <a:ext cx="1174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Recall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g31a7a7dade6_0_282"/>
          <p:cNvSpPr txBox="1"/>
          <p:nvPr/>
        </p:nvSpPr>
        <p:spPr>
          <a:xfrm>
            <a:off x="2804050" y="3391050"/>
            <a:ext cx="14277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TP</a:t>
            </a:r>
            <a:endParaRPr b="0" i="0" sz="14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TP + FN</a:t>
            </a:r>
            <a:endParaRPr b="0" i="0" sz="14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cxnSp>
        <p:nvCxnSpPr>
          <p:cNvPr id="571" name="Google Shape;571;g31a7a7dade6_0_282"/>
          <p:cNvCxnSpPr>
            <a:stCxn id="570" idx="1"/>
            <a:endCxn id="570" idx="3"/>
          </p:cNvCxnSpPr>
          <p:nvPr/>
        </p:nvCxnSpPr>
        <p:spPr>
          <a:xfrm>
            <a:off x="2804050" y="3746700"/>
            <a:ext cx="1427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72" name="Google Shape;572;g31a7a7dade6_0_282"/>
          <p:cNvSpPr txBox="1"/>
          <p:nvPr/>
        </p:nvSpPr>
        <p:spPr>
          <a:xfrm>
            <a:off x="5047425" y="3394350"/>
            <a:ext cx="1554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Precision×Recall</a:t>
            </a:r>
            <a:endParaRPr b="0" i="0" sz="14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Precision+Recall​</a:t>
            </a:r>
            <a:endParaRPr b="0" i="0" sz="14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cxnSp>
        <p:nvCxnSpPr>
          <p:cNvPr id="573" name="Google Shape;573;g31a7a7dade6_0_282"/>
          <p:cNvCxnSpPr>
            <a:stCxn id="572" idx="1"/>
            <a:endCxn id="572" idx="3"/>
          </p:cNvCxnSpPr>
          <p:nvPr/>
        </p:nvCxnSpPr>
        <p:spPr>
          <a:xfrm>
            <a:off x="5047425" y="3748350"/>
            <a:ext cx="155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74" name="Google Shape;574;g31a7a7dade6_0_282"/>
          <p:cNvSpPr txBox="1"/>
          <p:nvPr/>
        </p:nvSpPr>
        <p:spPr>
          <a:xfrm>
            <a:off x="6602013" y="3548400"/>
            <a:ext cx="5157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X2</a:t>
            </a:r>
            <a:endParaRPr b="0" i="0" sz="16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575" name="Google Shape;575;g31a7a7dade6_0_282"/>
          <p:cNvSpPr txBox="1"/>
          <p:nvPr/>
        </p:nvSpPr>
        <p:spPr>
          <a:xfrm>
            <a:off x="677150" y="492500"/>
            <a:ext cx="787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576" name="Google Shape;576;g31a7a7dade6_0_28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Performance Metrics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"/>
          <p:cNvSpPr txBox="1"/>
          <p:nvPr>
            <p:ph type="title"/>
          </p:nvPr>
        </p:nvSpPr>
        <p:spPr>
          <a:xfrm>
            <a:off x="720000" y="445025"/>
            <a:ext cx="6520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09" name="Google Shape;309;p2"/>
          <p:cNvSpPr txBox="1"/>
          <p:nvPr>
            <p:ph idx="7" type="title"/>
          </p:nvPr>
        </p:nvSpPr>
        <p:spPr>
          <a:xfrm>
            <a:off x="726775" y="11851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10" name="Google Shape;310;p2"/>
          <p:cNvSpPr txBox="1"/>
          <p:nvPr>
            <p:ph idx="8" type="title"/>
          </p:nvPr>
        </p:nvSpPr>
        <p:spPr>
          <a:xfrm>
            <a:off x="723363" y="3101029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11" name="Google Shape;311;p2"/>
          <p:cNvSpPr txBox="1"/>
          <p:nvPr>
            <p:ph idx="9" type="title"/>
          </p:nvPr>
        </p:nvSpPr>
        <p:spPr>
          <a:xfrm>
            <a:off x="3426046" y="11851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12" name="Google Shape;312;p2"/>
          <p:cNvSpPr txBox="1"/>
          <p:nvPr>
            <p:ph idx="13" type="title"/>
          </p:nvPr>
        </p:nvSpPr>
        <p:spPr>
          <a:xfrm>
            <a:off x="3422634" y="3101029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13" name="Google Shape;313;p2"/>
          <p:cNvSpPr txBox="1"/>
          <p:nvPr>
            <p:ph idx="14" type="title"/>
          </p:nvPr>
        </p:nvSpPr>
        <p:spPr>
          <a:xfrm>
            <a:off x="6125324" y="11851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14" name="Google Shape;314;p2"/>
          <p:cNvSpPr txBox="1"/>
          <p:nvPr>
            <p:ph idx="15" type="title"/>
          </p:nvPr>
        </p:nvSpPr>
        <p:spPr>
          <a:xfrm>
            <a:off x="6121912" y="3101029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15" name="Google Shape;315;p2"/>
          <p:cNvSpPr txBox="1"/>
          <p:nvPr>
            <p:ph idx="16" type="subTitle"/>
          </p:nvPr>
        </p:nvSpPr>
        <p:spPr>
          <a:xfrm>
            <a:off x="720000" y="1461347"/>
            <a:ext cx="23055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800"/>
              <a:t>Target Problem</a:t>
            </a:r>
            <a:endParaRPr/>
          </a:p>
        </p:txBody>
      </p:sp>
      <p:sp>
        <p:nvSpPr>
          <p:cNvPr id="316" name="Google Shape;316;p2"/>
          <p:cNvSpPr txBox="1"/>
          <p:nvPr>
            <p:ph idx="17" type="subTitle"/>
          </p:nvPr>
        </p:nvSpPr>
        <p:spPr>
          <a:xfrm>
            <a:off x="3419271" y="1816955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800"/>
              <a:t>Datasets</a:t>
            </a:r>
            <a:endParaRPr sz="1800"/>
          </a:p>
        </p:txBody>
      </p:sp>
      <p:sp>
        <p:nvSpPr>
          <p:cNvPr id="317" name="Google Shape;317;p2"/>
          <p:cNvSpPr txBox="1"/>
          <p:nvPr>
            <p:ph idx="18" type="subTitle"/>
          </p:nvPr>
        </p:nvSpPr>
        <p:spPr>
          <a:xfrm>
            <a:off x="6118550" y="1816975"/>
            <a:ext cx="3032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800"/>
              <a:t>Analysis Workflow</a:t>
            </a:r>
            <a:endParaRPr sz="1800"/>
          </a:p>
        </p:txBody>
      </p:sp>
      <p:sp>
        <p:nvSpPr>
          <p:cNvPr id="318" name="Google Shape;318;p2"/>
          <p:cNvSpPr txBox="1"/>
          <p:nvPr>
            <p:ph idx="19" type="subTitle"/>
          </p:nvPr>
        </p:nvSpPr>
        <p:spPr>
          <a:xfrm>
            <a:off x="716588" y="3735175"/>
            <a:ext cx="27756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800"/>
              <a:t>Analysis Results</a:t>
            </a:r>
            <a:endParaRPr sz="1800"/>
          </a:p>
        </p:txBody>
      </p:sp>
      <p:sp>
        <p:nvSpPr>
          <p:cNvPr id="319" name="Google Shape;319;p2"/>
          <p:cNvSpPr txBox="1"/>
          <p:nvPr>
            <p:ph idx="20" type="subTitle"/>
          </p:nvPr>
        </p:nvSpPr>
        <p:spPr>
          <a:xfrm>
            <a:off x="3028863" y="3732650"/>
            <a:ext cx="290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800"/>
              <a:t>Discussion &amp; Conclusion</a:t>
            </a:r>
            <a:endParaRPr sz="1800"/>
          </a:p>
        </p:txBody>
      </p:sp>
      <p:sp>
        <p:nvSpPr>
          <p:cNvPr id="320" name="Google Shape;320;p2"/>
          <p:cNvSpPr txBox="1"/>
          <p:nvPr>
            <p:ph idx="21" type="subTitle"/>
          </p:nvPr>
        </p:nvSpPr>
        <p:spPr>
          <a:xfrm>
            <a:off x="6121911" y="3732868"/>
            <a:ext cx="2305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800"/>
              <a:t>Work Distribution</a:t>
            </a:r>
            <a:endParaRPr sz="1800"/>
          </a:p>
        </p:txBody>
      </p:sp>
      <p:grpSp>
        <p:nvGrpSpPr>
          <p:cNvPr id="321" name="Google Shape;321;p2"/>
          <p:cNvGrpSpPr/>
          <p:nvPr/>
        </p:nvGrpSpPr>
        <p:grpSpPr>
          <a:xfrm>
            <a:off x="831993" y="1632788"/>
            <a:ext cx="7493566" cy="57150"/>
            <a:chOff x="5320425" y="3482688"/>
            <a:chExt cx="2788200" cy="57150"/>
          </a:xfrm>
        </p:grpSpPr>
        <p:cxnSp>
          <p:nvCxnSpPr>
            <p:cNvPr id="322" name="Google Shape;322;p2"/>
            <p:cNvCxnSpPr/>
            <p:nvPr/>
          </p:nvCxnSpPr>
          <p:spPr>
            <a:xfrm rot="10800000">
              <a:off x="5320425" y="3539838"/>
              <a:ext cx="2788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3" name="Google Shape;323;p2"/>
            <p:cNvCxnSpPr/>
            <p:nvPr/>
          </p:nvCxnSpPr>
          <p:spPr>
            <a:xfrm rot="10800000">
              <a:off x="5320425" y="3482688"/>
              <a:ext cx="2788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324" name="Google Shape;324;p2"/>
          <p:cNvGrpSpPr/>
          <p:nvPr/>
        </p:nvGrpSpPr>
        <p:grpSpPr>
          <a:xfrm>
            <a:off x="828580" y="3538089"/>
            <a:ext cx="7493566" cy="57150"/>
            <a:chOff x="5320425" y="3482688"/>
            <a:chExt cx="2788200" cy="57150"/>
          </a:xfrm>
        </p:grpSpPr>
        <p:cxnSp>
          <p:nvCxnSpPr>
            <p:cNvPr id="325" name="Google Shape;325;p2"/>
            <p:cNvCxnSpPr/>
            <p:nvPr/>
          </p:nvCxnSpPr>
          <p:spPr>
            <a:xfrm rot="10800000">
              <a:off x="5320425" y="3539838"/>
              <a:ext cx="2788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6" name="Google Shape;326;p2"/>
            <p:cNvCxnSpPr/>
            <p:nvPr/>
          </p:nvCxnSpPr>
          <p:spPr>
            <a:xfrm rot="10800000">
              <a:off x="5320425" y="3482688"/>
              <a:ext cx="2788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31a7a7dade6_0_317"/>
          <p:cNvSpPr txBox="1"/>
          <p:nvPr/>
        </p:nvSpPr>
        <p:spPr>
          <a:xfrm>
            <a:off x="677150" y="492500"/>
            <a:ext cx="787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582" name="Google Shape;582;g31a7a7dade6_0_3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Baseline</a:t>
            </a:r>
            <a:endParaRPr/>
          </a:p>
        </p:txBody>
      </p:sp>
      <p:pic>
        <p:nvPicPr>
          <p:cNvPr id="583" name="Google Shape;583;g31a7a7dade6_0_3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8100" y="1406925"/>
            <a:ext cx="5677651" cy="2967351"/>
          </a:xfrm>
          <a:prstGeom prst="rect">
            <a:avLst/>
          </a:prstGeom>
          <a:noFill/>
          <a:ln cap="flat" cmpd="sng" w="9525">
            <a:solidFill>
              <a:srgbClr val="50505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84" name="Google Shape;584;g31a7a7dade6_0_317"/>
          <p:cNvSpPr txBox="1"/>
          <p:nvPr/>
        </p:nvSpPr>
        <p:spPr>
          <a:xfrm>
            <a:off x="6153550" y="1703800"/>
            <a:ext cx="30129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14300" lvl="0" marL="54864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●"/>
            </a:pP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 Baseline:</a:t>
            </a:r>
            <a:endParaRPr sz="18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114300" lvl="1" marL="54864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○"/>
            </a:pP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Precision: 83.42%</a:t>
            </a:r>
            <a:endParaRPr sz="18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114300" lvl="1" marL="54864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○"/>
            </a:pP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Recall: 83.18%</a:t>
            </a:r>
            <a:endParaRPr sz="18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114300" lvl="1" marL="54864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○"/>
            </a:pP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F1 score: 83.21%</a:t>
            </a:r>
            <a:endParaRPr sz="18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114300" lvl="1" marL="54864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○"/>
            </a:pP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Accuracy: 83.19%</a:t>
            </a:r>
            <a:endParaRPr sz="18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54864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54864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31a7a7dade6_0_163"/>
          <p:cNvSpPr txBox="1"/>
          <p:nvPr>
            <p:ph type="title"/>
          </p:nvPr>
        </p:nvSpPr>
        <p:spPr>
          <a:xfrm>
            <a:off x="567600" y="2926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590" name="Google Shape;590;g31a7a7dade6_0_163"/>
          <p:cNvSpPr txBox="1"/>
          <p:nvPr/>
        </p:nvSpPr>
        <p:spPr>
          <a:xfrm>
            <a:off x="436200" y="1116800"/>
            <a:ext cx="8271600" cy="3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graphicFrame>
        <p:nvGraphicFramePr>
          <p:cNvPr id="591" name="Google Shape;591;g31a7a7dade6_0_163"/>
          <p:cNvGraphicFramePr/>
          <p:nvPr/>
        </p:nvGraphicFramePr>
        <p:xfrm>
          <a:off x="1334650" y="1049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{84D7A46B-F2A8-47EE-AD6A-C7F4E7D27DAA}</a:tableStyleId>
              </a:tblPr>
              <a:tblGrid>
                <a:gridCol w="1712175"/>
                <a:gridCol w="1190625"/>
                <a:gridCol w="1190625"/>
                <a:gridCol w="1190625"/>
                <a:gridCol w="1190625"/>
              </a:tblGrid>
              <a:tr h="51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accent1"/>
                          </a:solidFill>
                        </a:rPr>
                        <a:t>F1 Score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accent1"/>
                          </a:solidFill>
                        </a:rPr>
                        <a:t>Accuracy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accent1"/>
                          </a:solidFill>
                        </a:rPr>
                        <a:t>Precision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accent1"/>
                          </a:solidFill>
                        </a:rPr>
                        <a:t>Recall</a:t>
                      </a:r>
                      <a:endParaRPr b="1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</a:tr>
              <a:tr h="51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Decision Tree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90.58%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90.67%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90.55%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90.67%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3E9ED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Random Forest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90.58%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90.67%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90.55%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90.67%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XGBoost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90.58%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90.67%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90.55%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90.67%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SVM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89.18%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89.33%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90.00%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89.33%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KNN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85.36%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85.33%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85.46%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85.33%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Baseline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83.21%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83.19%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83.42%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83.18%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3"/>
          <p:cNvSpPr txBox="1"/>
          <p:nvPr>
            <p:ph type="title"/>
          </p:nvPr>
        </p:nvSpPr>
        <p:spPr>
          <a:xfrm>
            <a:off x="1019500" y="3245850"/>
            <a:ext cx="77010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Discussion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&amp; Conclusion </a:t>
            </a:r>
            <a:endParaRPr/>
          </a:p>
        </p:txBody>
      </p:sp>
      <p:sp>
        <p:nvSpPr>
          <p:cNvPr id="597" name="Google Shape;597;p3"/>
          <p:cNvSpPr txBox="1"/>
          <p:nvPr>
            <p:ph idx="2" type="title"/>
          </p:nvPr>
        </p:nvSpPr>
        <p:spPr>
          <a:xfrm>
            <a:off x="6840525" y="858550"/>
            <a:ext cx="1032000" cy="66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598" name="Google Shape;598;p3"/>
          <p:cNvGrpSpPr/>
          <p:nvPr/>
        </p:nvGrpSpPr>
        <p:grpSpPr>
          <a:xfrm>
            <a:off x="1271468" y="1492875"/>
            <a:ext cx="6601064" cy="57150"/>
            <a:chOff x="5320425" y="3482688"/>
            <a:chExt cx="2788200" cy="57150"/>
          </a:xfrm>
        </p:grpSpPr>
        <p:cxnSp>
          <p:nvCxnSpPr>
            <p:cNvPr id="599" name="Google Shape;599;p3"/>
            <p:cNvCxnSpPr/>
            <p:nvPr/>
          </p:nvCxnSpPr>
          <p:spPr>
            <a:xfrm rot="10800000">
              <a:off x="5320425" y="3539838"/>
              <a:ext cx="2788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00" name="Google Shape;600;p3"/>
            <p:cNvCxnSpPr/>
            <p:nvPr/>
          </p:nvCxnSpPr>
          <p:spPr>
            <a:xfrm rot="10800000">
              <a:off x="5320425" y="3482688"/>
              <a:ext cx="2788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5" name="Google Shape;605;g31a7a7dade6_0_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3525" y="780275"/>
            <a:ext cx="5330625" cy="4264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06" name="Google Shape;606;g31a7a7dade6_0_168"/>
          <p:cNvSpPr txBox="1"/>
          <p:nvPr>
            <p:ph type="title"/>
          </p:nvPr>
        </p:nvSpPr>
        <p:spPr>
          <a:xfrm>
            <a:off x="415200" y="1402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Feature Importance: Random Forest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1" name="Google Shape;611;g31a7a7dade6_5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5013" y="759925"/>
            <a:ext cx="6213976" cy="422240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12" name="Google Shape;612;g31a7a7dade6_5_0"/>
          <p:cNvSpPr txBox="1"/>
          <p:nvPr>
            <p:ph type="title"/>
          </p:nvPr>
        </p:nvSpPr>
        <p:spPr>
          <a:xfrm>
            <a:off x="415200" y="1402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Feature Importance: Decision Tree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7" name="Google Shape;617;g31a7a7dade6_0_2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4950" y="902075"/>
            <a:ext cx="5234101" cy="392557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18" name="Google Shape;618;g31a7a7dade6_0_271"/>
          <p:cNvSpPr txBox="1"/>
          <p:nvPr>
            <p:ph type="title"/>
          </p:nvPr>
        </p:nvSpPr>
        <p:spPr>
          <a:xfrm>
            <a:off x="415200" y="2164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Feature Importance: XGBoost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31a7a7dade6_5_17"/>
          <p:cNvSpPr txBox="1"/>
          <p:nvPr>
            <p:ph type="title"/>
          </p:nvPr>
        </p:nvSpPr>
        <p:spPr>
          <a:xfrm>
            <a:off x="491400" y="1402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Apriori - Frequent Itemsets</a:t>
            </a:r>
            <a:endParaRPr/>
          </a:p>
        </p:txBody>
      </p:sp>
      <p:cxnSp>
        <p:nvCxnSpPr>
          <p:cNvPr id="624" name="Google Shape;624;g31a7a7dade6_5_17"/>
          <p:cNvCxnSpPr/>
          <p:nvPr/>
        </p:nvCxnSpPr>
        <p:spPr>
          <a:xfrm>
            <a:off x="4432971" y="1338440"/>
            <a:ext cx="574800" cy="0"/>
          </a:xfrm>
          <a:prstGeom prst="straightConnector1">
            <a:avLst/>
          </a:prstGeom>
          <a:noFill/>
          <a:ln cap="flat" cmpd="sng" w="19050">
            <a:solidFill>
              <a:srgbClr val="E76A2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25" name="Google Shape;625;g31a7a7dade6_5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1075" y="762075"/>
            <a:ext cx="6736901" cy="430210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626" name="Google Shape;626;g31a7a7dade6_5_17"/>
          <p:cNvCxnSpPr/>
          <p:nvPr/>
        </p:nvCxnSpPr>
        <p:spPr>
          <a:xfrm>
            <a:off x="4180695" y="2039725"/>
            <a:ext cx="574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7" name="Google Shape;627;g31a7a7dade6_5_17"/>
          <p:cNvCxnSpPr/>
          <p:nvPr/>
        </p:nvCxnSpPr>
        <p:spPr>
          <a:xfrm>
            <a:off x="5501643" y="2403496"/>
            <a:ext cx="574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8" name="Google Shape;628;g31a7a7dade6_5_17"/>
          <p:cNvCxnSpPr/>
          <p:nvPr/>
        </p:nvCxnSpPr>
        <p:spPr>
          <a:xfrm>
            <a:off x="3858231" y="2756412"/>
            <a:ext cx="574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9" name="Google Shape;629;g31a7a7dade6_5_17"/>
          <p:cNvCxnSpPr/>
          <p:nvPr/>
        </p:nvCxnSpPr>
        <p:spPr>
          <a:xfrm>
            <a:off x="5501643" y="1689083"/>
            <a:ext cx="574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0" name="Google Shape;630;g31a7a7dade6_5_17"/>
          <p:cNvCxnSpPr/>
          <p:nvPr/>
        </p:nvCxnSpPr>
        <p:spPr>
          <a:xfrm>
            <a:off x="4318090" y="3473099"/>
            <a:ext cx="437400" cy="72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1" name="Google Shape;631;g31a7a7dade6_5_17"/>
          <p:cNvCxnSpPr/>
          <p:nvPr/>
        </p:nvCxnSpPr>
        <p:spPr>
          <a:xfrm>
            <a:off x="5501643" y="3805308"/>
            <a:ext cx="574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2" name="Google Shape;632;g31a7a7dade6_5_17"/>
          <p:cNvCxnSpPr/>
          <p:nvPr/>
        </p:nvCxnSpPr>
        <p:spPr>
          <a:xfrm>
            <a:off x="5501643" y="4168132"/>
            <a:ext cx="574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3" name="Google Shape;633;g31a7a7dade6_5_17"/>
          <p:cNvCxnSpPr/>
          <p:nvPr/>
        </p:nvCxnSpPr>
        <p:spPr>
          <a:xfrm>
            <a:off x="1546690" y="4521048"/>
            <a:ext cx="5748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4" name="Google Shape;634;g31a7a7dade6_5_17"/>
          <p:cNvCxnSpPr/>
          <p:nvPr/>
        </p:nvCxnSpPr>
        <p:spPr>
          <a:xfrm>
            <a:off x="4604329" y="3118748"/>
            <a:ext cx="443700" cy="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5" name="Google Shape;635;g31a7a7dade6_5_17"/>
          <p:cNvCxnSpPr/>
          <p:nvPr/>
        </p:nvCxnSpPr>
        <p:spPr>
          <a:xfrm>
            <a:off x="4432971" y="1323038"/>
            <a:ext cx="574800" cy="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31a7a7dade6_5_11"/>
          <p:cNvSpPr txBox="1"/>
          <p:nvPr>
            <p:ph type="title"/>
          </p:nvPr>
        </p:nvSpPr>
        <p:spPr>
          <a:xfrm>
            <a:off x="720000" y="2926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641" name="Google Shape;641;g31a7a7dade6_5_11"/>
          <p:cNvSpPr txBox="1"/>
          <p:nvPr/>
        </p:nvSpPr>
        <p:spPr>
          <a:xfrm>
            <a:off x="592200" y="913450"/>
            <a:ext cx="8252400" cy="43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●"/>
            </a:pP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From feature importance of </a:t>
            </a:r>
            <a:r>
              <a:rPr b="1" lang="en" sz="1800">
                <a:solidFill>
                  <a:schemeClr val="dk2"/>
                </a:solidFill>
                <a:highlight>
                  <a:schemeClr val="lt1"/>
                </a:highlight>
                <a:latin typeface="Mukta"/>
                <a:ea typeface="Mukta"/>
                <a:cs typeface="Mukta"/>
                <a:sym typeface="Mukta"/>
              </a:rPr>
              <a:t>Random Forest</a:t>
            </a: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 and </a:t>
            </a:r>
            <a:r>
              <a:rPr b="1" lang="en" sz="1800">
                <a:solidFill>
                  <a:schemeClr val="dk2"/>
                </a:solidFill>
                <a:highlight>
                  <a:schemeClr val="lt1"/>
                </a:highlight>
                <a:latin typeface="Mukta"/>
                <a:ea typeface="Mukta"/>
                <a:cs typeface="Mukta"/>
                <a:sym typeface="Mukta"/>
              </a:rPr>
              <a:t>Decision Tree</a:t>
            </a: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:</a:t>
            </a:r>
            <a:endParaRPr sz="18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 </a:t>
            </a:r>
            <a:r>
              <a:rPr b="1" lang="en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Blood pressure</a:t>
            </a:r>
            <a:r>
              <a:rPr lang="en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 and </a:t>
            </a:r>
            <a:r>
              <a:rPr b="1" lang="en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BMI overweight</a:t>
            </a:r>
            <a:r>
              <a:rPr lang="en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 are influential.</a:t>
            </a:r>
            <a:endParaRPr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●"/>
            </a:pP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From feature importance of </a:t>
            </a:r>
            <a:r>
              <a:rPr b="1" lang="en" sz="1800">
                <a:solidFill>
                  <a:schemeClr val="dk2"/>
                </a:solidFill>
                <a:highlight>
                  <a:schemeClr val="lt1"/>
                </a:highlight>
                <a:latin typeface="Mukta"/>
                <a:ea typeface="Mukta"/>
                <a:cs typeface="Mukta"/>
                <a:sym typeface="Mukta"/>
              </a:rPr>
              <a:t>XGBoost</a:t>
            </a: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:</a:t>
            </a:r>
            <a:endParaRPr sz="18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Sleep duration</a:t>
            </a:r>
            <a:r>
              <a:rPr lang="en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 and </a:t>
            </a:r>
            <a:r>
              <a:rPr b="1" lang="en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age</a:t>
            </a:r>
            <a:r>
              <a:rPr lang="en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 are two critical effects of sleep disorder. </a:t>
            </a:r>
            <a:endParaRPr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●"/>
            </a:pP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From the frequent itemsets of </a:t>
            </a:r>
            <a:r>
              <a:rPr b="1" lang="en" sz="1800">
                <a:solidFill>
                  <a:schemeClr val="dk2"/>
                </a:solidFill>
                <a:highlight>
                  <a:schemeClr val="lt1"/>
                </a:highlight>
                <a:latin typeface="Mukta"/>
                <a:ea typeface="Mukta"/>
                <a:cs typeface="Mukta"/>
                <a:sym typeface="Mukta"/>
              </a:rPr>
              <a:t>Apriori</a:t>
            </a: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:</a:t>
            </a:r>
            <a:endParaRPr sz="18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30200" lvl="1" marL="59436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kta"/>
              <a:buChar char="○"/>
            </a:pPr>
            <a:r>
              <a:rPr b="1" lang="en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No disorder</a:t>
            </a:r>
            <a:r>
              <a:rPr lang="en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: BMI_Normal</a:t>
            </a:r>
            <a:endParaRPr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30200" lvl="1" marL="59436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kta"/>
              <a:buChar char="○"/>
            </a:pPr>
            <a:r>
              <a:rPr b="1" lang="en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Sleep Apnea</a:t>
            </a:r>
            <a:r>
              <a:rPr lang="en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: Gender_Female, BMI_Overweight, Blood Pressure systolic_Very High, </a:t>
            </a:r>
            <a:endParaRPr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30200" lvl="1" marL="59436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kta"/>
              <a:buChar char="○"/>
            </a:pPr>
            <a:r>
              <a:rPr b="1" lang="en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Insomnia</a:t>
            </a:r>
            <a:r>
              <a:rPr lang="en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: BMI_Overweight, Sleep Duration_Low</a:t>
            </a:r>
            <a:endParaRPr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	</a:t>
            </a:r>
            <a:endParaRPr sz="18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31a7a7dade6_0_35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Challenge</a:t>
            </a:r>
            <a:endParaRPr/>
          </a:p>
        </p:txBody>
      </p:sp>
      <p:sp>
        <p:nvSpPr>
          <p:cNvPr id="647" name="Google Shape;647;g31a7a7dade6_0_350"/>
          <p:cNvSpPr txBox="1"/>
          <p:nvPr/>
        </p:nvSpPr>
        <p:spPr>
          <a:xfrm>
            <a:off x="592200" y="1218250"/>
            <a:ext cx="82524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●"/>
            </a:pP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Handle d</a:t>
            </a: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ata imbalance problem.</a:t>
            </a:r>
            <a:endParaRPr sz="18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●"/>
            </a:pP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The size of the dataset is quite small.</a:t>
            </a:r>
            <a:endParaRPr sz="18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●"/>
            </a:pP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Most models performed well, while KNN model need to do extra process to achieve better performance.</a:t>
            </a:r>
            <a:endParaRPr sz="18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●"/>
            </a:pP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The 5 models are currently using default parameters. We can try using grid search to achieve better performance.</a:t>
            </a:r>
            <a:endParaRPr sz="18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31a7a7dade6_0_37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653" name="Google Shape;653;g31a7a7dade6_0_371"/>
          <p:cNvSpPr txBox="1"/>
          <p:nvPr/>
        </p:nvSpPr>
        <p:spPr>
          <a:xfrm>
            <a:off x="592200" y="1446850"/>
            <a:ext cx="8252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●"/>
            </a:pP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Successfully identified factors related to sleep quality based on the dataset.</a:t>
            </a:r>
            <a:endParaRPr sz="18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●"/>
            </a:pP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Compared to the reference literature, our preprocessing and model selection have achieved better results.</a:t>
            </a:r>
            <a:endParaRPr sz="18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●"/>
            </a:pP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Sleep tight, keep BMI right, same time every night!</a:t>
            </a:r>
            <a:endParaRPr sz="18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654" name="Google Shape;654;g31a7a7dade6_0_371"/>
          <p:cNvSpPr/>
          <p:nvPr/>
        </p:nvSpPr>
        <p:spPr>
          <a:xfrm>
            <a:off x="1405300" y="1353825"/>
            <a:ext cx="1949700" cy="572700"/>
          </a:xfrm>
          <a:prstGeom prst="roundRect">
            <a:avLst>
              <a:gd fmla="val 16667" name="adj"/>
            </a:avLst>
          </a:prstGeom>
          <a:solidFill>
            <a:srgbClr val="E3E9E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ukta"/>
                <a:ea typeface="Mukta"/>
                <a:cs typeface="Mukta"/>
                <a:sym typeface="Mukta"/>
              </a:rPr>
              <a:t>Blood Pressure</a:t>
            </a:r>
            <a:endParaRPr sz="1800"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655" name="Google Shape;655;g31a7a7dade6_0_371"/>
          <p:cNvSpPr/>
          <p:nvPr/>
        </p:nvSpPr>
        <p:spPr>
          <a:xfrm>
            <a:off x="3597150" y="1353825"/>
            <a:ext cx="1949700" cy="572700"/>
          </a:xfrm>
          <a:prstGeom prst="roundRect">
            <a:avLst>
              <a:gd fmla="val 16667" name="adj"/>
            </a:avLst>
          </a:prstGeom>
          <a:solidFill>
            <a:srgbClr val="E3E9E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ukta"/>
                <a:ea typeface="Mukta"/>
                <a:cs typeface="Mukta"/>
                <a:sym typeface="Mukta"/>
              </a:rPr>
              <a:t>BMI</a:t>
            </a:r>
            <a:endParaRPr sz="1800"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656" name="Google Shape;656;g31a7a7dade6_0_371"/>
          <p:cNvSpPr/>
          <p:nvPr/>
        </p:nvSpPr>
        <p:spPr>
          <a:xfrm>
            <a:off x="5789000" y="1353825"/>
            <a:ext cx="1949700" cy="572700"/>
          </a:xfrm>
          <a:prstGeom prst="roundRect">
            <a:avLst>
              <a:gd fmla="val 16667" name="adj"/>
            </a:avLst>
          </a:prstGeom>
          <a:solidFill>
            <a:srgbClr val="E3E9E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ukta"/>
                <a:ea typeface="Mukta"/>
                <a:cs typeface="Mukta"/>
                <a:sym typeface="Mukta"/>
              </a:rPr>
              <a:t>Sleep Duration</a:t>
            </a:r>
            <a:endParaRPr sz="1800">
              <a:latin typeface="Mukta"/>
              <a:ea typeface="Mukta"/>
              <a:cs typeface="Mukta"/>
              <a:sym typeface="Mukt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1a79a87027_0_0"/>
          <p:cNvSpPr txBox="1"/>
          <p:nvPr>
            <p:ph type="title"/>
          </p:nvPr>
        </p:nvSpPr>
        <p:spPr>
          <a:xfrm>
            <a:off x="1289275" y="1426800"/>
            <a:ext cx="5910900" cy="232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Target problem</a:t>
            </a:r>
            <a:endParaRPr/>
          </a:p>
        </p:txBody>
      </p:sp>
      <p:sp>
        <p:nvSpPr>
          <p:cNvPr id="332" name="Google Shape;332;g31a79a87027_0_0"/>
          <p:cNvSpPr txBox="1"/>
          <p:nvPr>
            <p:ph idx="2" type="title"/>
          </p:nvPr>
        </p:nvSpPr>
        <p:spPr>
          <a:xfrm>
            <a:off x="6840525" y="858550"/>
            <a:ext cx="1032000" cy="66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333" name="Google Shape;333;g31a79a87027_0_0"/>
          <p:cNvGrpSpPr/>
          <p:nvPr/>
        </p:nvGrpSpPr>
        <p:grpSpPr>
          <a:xfrm>
            <a:off x="1271467" y="1492875"/>
            <a:ext cx="6601064" cy="57150"/>
            <a:chOff x="5320425" y="3482688"/>
            <a:chExt cx="2788200" cy="57150"/>
          </a:xfrm>
        </p:grpSpPr>
        <p:cxnSp>
          <p:nvCxnSpPr>
            <p:cNvPr id="334" name="Google Shape;334;g31a79a87027_0_0"/>
            <p:cNvCxnSpPr/>
            <p:nvPr/>
          </p:nvCxnSpPr>
          <p:spPr>
            <a:xfrm rot="10800000">
              <a:off x="5320425" y="3539838"/>
              <a:ext cx="2788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35" name="Google Shape;335;g31a79a87027_0_0"/>
            <p:cNvCxnSpPr/>
            <p:nvPr/>
          </p:nvCxnSpPr>
          <p:spPr>
            <a:xfrm rot="10800000">
              <a:off x="5320425" y="3482688"/>
              <a:ext cx="2788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31a79a87027_0_24"/>
          <p:cNvSpPr txBox="1"/>
          <p:nvPr>
            <p:ph type="title"/>
          </p:nvPr>
        </p:nvSpPr>
        <p:spPr>
          <a:xfrm>
            <a:off x="1289275" y="2895950"/>
            <a:ext cx="42198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Work distribution</a:t>
            </a:r>
            <a:endParaRPr/>
          </a:p>
        </p:txBody>
      </p:sp>
      <p:sp>
        <p:nvSpPr>
          <p:cNvPr id="662" name="Google Shape;662;g31a79a87027_0_24"/>
          <p:cNvSpPr txBox="1"/>
          <p:nvPr>
            <p:ph idx="2" type="title"/>
          </p:nvPr>
        </p:nvSpPr>
        <p:spPr>
          <a:xfrm>
            <a:off x="6840525" y="858550"/>
            <a:ext cx="1032000" cy="66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06</a:t>
            </a:r>
            <a:endParaRPr/>
          </a:p>
        </p:txBody>
      </p:sp>
      <p:grpSp>
        <p:nvGrpSpPr>
          <p:cNvPr id="663" name="Google Shape;663;g31a79a87027_0_24"/>
          <p:cNvGrpSpPr/>
          <p:nvPr/>
        </p:nvGrpSpPr>
        <p:grpSpPr>
          <a:xfrm>
            <a:off x="1271467" y="1492875"/>
            <a:ext cx="6601064" cy="57150"/>
            <a:chOff x="5320425" y="3482688"/>
            <a:chExt cx="2788200" cy="57150"/>
          </a:xfrm>
        </p:grpSpPr>
        <p:cxnSp>
          <p:nvCxnSpPr>
            <p:cNvPr id="664" name="Google Shape;664;g31a79a87027_0_24"/>
            <p:cNvCxnSpPr/>
            <p:nvPr/>
          </p:nvCxnSpPr>
          <p:spPr>
            <a:xfrm rot="10800000">
              <a:off x="5320425" y="3539838"/>
              <a:ext cx="2788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65" name="Google Shape;665;g31a79a87027_0_24"/>
            <p:cNvCxnSpPr/>
            <p:nvPr/>
          </p:nvCxnSpPr>
          <p:spPr>
            <a:xfrm rot="10800000">
              <a:off x="5320425" y="3482688"/>
              <a:ext cx="2788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31a7a7dade6_0_27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Work Distribution Chart</a:t>
            </a:r>
            <a:endParaRPr/>
          </a:p>
        </p:txBody>
      </p:sp>
      <p:graphicFrame>
        <p:nvGraphicFramePr>
          <p:cNvPr id="671" name="Google Shape;671;g31a7a7dade6_0_276"/>
          <p:cNvGraphicFramePr/>
          <p:nvPr/>
        </p:nvGraphicFramePr>
        <p:xfrm>
          <a:off x="952500" y="1971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{84D7A46B-F2A8-47EE-AD6A-C7F4E7D27DAA}</a:tableStyleId>
              </a:tblPr>
              <a:tblGrid>
                <a:gridCol w="1714975"/>
                <a:gridCol w="55240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林慧旻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Data preprocessing, Data Analysis, </a:t>
                      </a:r>
                      <a:r>
                        <a:rPr lang="en"/>
                        <a:t>Report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洪明祺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Apriori, </a:t>
                      </a:r>
                      <a:r>
                        <a:rPr lang="en"/>
                        <a:t>Model - KNN, Report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李以恩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Model - Random Forest, XGBoost, SVM, Presentation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林念慈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Feature Importance, </a:t>
                      </a:r>
                      <a:r>
                        <a:rPr lang="en"/>
                        <a:t>Model - Decision Tree, Report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29"/>
          <p:cNvSpPr txBox="1"/>
          <p:nvPr>
            <p:ph type="title"/>
          </p:nvPr>
        </p:nvSpPr>
        <p:spPr>
          <a:xfrm>
            <a:off x="1222700" y="2895950"/>
            <a:ext cx="66012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500"/>
              <a:t>Thanks for listening! </a:t>
            </a:r>
            <a:r>
              <a:rPr lang="en" sz="4500"/>
              <a:t>😊</a:t>
            </a:r>
            <a:endParaRPr sz="4500"/>
          </a:p>
        </p:txBody>
      </p:sp>
      <p:grpSp>
        <p:nvGrpSpPr>
          <p:cNvPr id="677" name="Google Shape;677;p29"/>
          <p:cNvGrpSpPr/>
          <p:nvPr/>
        </p:nvGrpSpPr>
        <p:grpSpPr>
          <a:xfrm>
            <a:off x="1271468" y="1492875"/>
            <a:ext cx="6601064" cy="57150"/>
            <a:chOff x="5320425" y="3482688"/>
            <a:chExt cx="2788200" cy="57150"/>
          </a:xfrm>
        </p:grpSpPr>
        <p:cxnSp>
          <p:nvCxnSpPr>
            <p:cNvPr id="678" name="Google Shape;678;p29"/>
            <p:cNvCxnSpPr/>
            <p:nvPr/>
          </p:nvCxnSpPr>
          <p:spPr>
            <a:xfrm rot="10800000">
              <a:off x="5320425" y="3539838"/>
              <a:ext cx="2788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79" name="Google Shape;679;p29"/>
            <p:cNvCxnSpPr/>
            <p:nvPr/>
          </p:nvCxnSpPr>
          <p:spPr>
            <a:xfrm rot="10800000">
              <a:off x="5320425" y="3482688"/>
              <a:ext cx="2788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1a7a7dade6_0_139"/>
          <p:cNvSpPr txBox="1"/>
          <p:nvPr/>
        </p:nvSpPr>
        <p:spPr>
          <a:xfrm>
            <a:off x="941975" y="1256500"/>
            <a:ext cx="4236600" cy="30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●"/>
            </a:pPr>
            <a:r>
              <a:rPr b="0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Age</a:t>
            </a:r>
            <a:endParaRPr b="0" i="0" sz="18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●"/>
            </a:pPr>
            <a:r>
              <a:rPr b="0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Body Temperature</a:t>
            </a:r>
            <a:endParaRPr b="0" i="0" sz="18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●"/>
            </a:pPr>
            <a:r>
              <a:rPr b="0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Stress and Emotional Disturbances</a:t>
            </a:r>
            <a:endParaRPr b="0" i="0" sz="18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●"/>
            </a:pPr>
            <a:r>
              <a:rPr b="0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Poor Environment</a:t>
            </a:r>
            <a:endParaRPr b="0" i="0" sz="18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●"/>
            </a:pPr>
            <a:r>
              <a:rPr b="0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Lifestyle</a:t>
            </a:r>
            <a:endParaRPr b="0" i="0" sz="19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●"/>
            </a:pPr>
            <a:r>
              <a:rPr b="0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Exercise</a:t>
            </a:r>
            <a:endParaRPr b="0" i="0" sz="18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●"/>
            </a:pPr>
            <a:r>
              <a:rPr b="0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Health Conditions and Medication</a:t>
            </a:r>
            <a:endParaRPr b="0" i="0" sz="18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341" name="Google Shape;341;g31a7a7dade6_0_139"/>
          <p:cNvSpPr txBox="1"/>
          <p:nvPr/>
        </p:nvSpPr>
        <p:spPr>
          <a:xfrm>
            <a:off x="717875" y="544975"/>
            <a:ext cx="70011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en" sz="2500" u="none" cap="none" strike="noStrik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Reasons behind </a:t>
            </a:r>
            <a:r>
              <a:rPr b="1" lang="en" sz="2500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Sleep Disorder</a:t>
            </a:r>
            <a:endParaRPr b="1" i="0" sz="2500" u="none" cap="none" strike="noStrike">
              <a:solidFill>
                <a:schemeClr val="dk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pic>
        <p:nvPicPr>
          <p:cNvPr descr="Man counting sheep | Public domain vectors" id="342" name="Google Shape;342;g31a7a7dade6_0_139"/>
          <p:cNvPicPr preferRelativeResize="0"/>
          <p:nvPr/>
        </p:nvPicPr>
        <p:blipFill rotWithShape="1">
          <a:blip r:embed="rId3">
            <a:alphaModFix/>
          </a:blip>
          <a:srcRect b="11873" l="9387" r="7906" t="4862"/>
          <a:stretch/>
        </p:blipFill>
        <p:spPr>
          <a:xfrm>
            <a:off x="5178675" y="1122775"/>
            <a:ext cx="3305900" cy="332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1a7a7dade6_0_15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Problem Description</a:t>
            </a:r>
            <a:endParaRPr/>
          </a:p>
        </p:txBody>
      </p:sp>
      <p:sp>
        <p:nvSpPr>
          <p:cNvPr id="348" name="Google Shape;348;g31a7a7dade6_0_152"/>
          <p:cNvSpPr txBox="1"/>
          <p:nvPr/>
        </p:nvSpPr>
        <p:spPr>
          <a:xfrm>
            <a:off x="436200" y="1116800"/>
            <a:ext cx="8271600" cy="3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Input</a:t>
            </a:r>
            <a:r>
              <a:rPr b="0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: </a:t>
            </a:r>
            <a:endParaRPr b="0" i="0" sz="18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</a:pPr>
            <a:r>
              <a:rPr b="0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Sleep Health and Lifestyle Dataset, which covers a wide range of variables related to sleep and daily habits</a:t>
            </a:r>
            <a:endParaRPr b="0" i="0" sz="18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Process</a:t>
            </a:r>
            <a:r>
              <a:rPr b="0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: </a:t>
            </a:r>
            <a:endParaRPr b="0" i="0" sz="18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</a:pPr>
            <a:r>
              <a:rPr b="0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Use </a:t>
            </a:r>
            <a:r>
              <a:rPr b="1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Apriori</a:t>
            </a:r>
            <a:r>
              <a:rPr b="0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 to analyze the factors related to sleep disorders</a:t>
            </a:r>
            <a:endParaRPr b="0" i="0" sz="18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</a:pPr>
            <a:r>
              <a:rPr b="0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Build models to predict people with sleep disorder</a:t>
            </a:r>
            <a:endParaRPr b="0" i="0" sz="18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ukta"/>
              <a:buChar char="○"/>
            </a:pPr>
            <a:r>
              <a:rPr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U</a:t>
            </a:r>
            <a:r>
              <a:rPr b="0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se </a:t>
            </a:r>
            <a:r>
              <a:rPr b="1" lang="en" sz="18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machine learning methods </a:t>
            </a:r>
            <a:r>
              <a:rPr b="0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to conduct the project.  </a:t>
            </a:r>
            <a:endParaRPr b="0" i="0" sz="18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1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Output</a:t>
            </a:r>
            <a:r>
              <a:rPr b="0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: </a:t>
            </a:r>
            <a:endParaRPr b="0" i="0" sz="18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</a:pPr>
            <a:r>
              <a:rPr b="0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The presence or absence of a sleep disorder in the person </a:t>
            </a:r>
            <a:endParaRPr b="0" i="0" sz="18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(None, Insomnia, Sleep Apnea)</a:t>
            </a:r>
            <a:endParaRPr b="0" i="0" sz="18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1a79a87027_0_8"/>
          <p:cNvSpPr txBox="1"/>
          <p:nvPr>
            <p:ph type="title"/>
          </p:nvPr>
        </p:nvSpPr>
        <p:spPr>
          <a:xfrm>
            <a:off x="1289275" y="2895950"/>
            <a:ext cx="4219800" cy="85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Datasets</a:t>
            </a:r>
            <a:endParaRPr/>
          </a:p>
        </p:txBody>
      </p:sp>
      <p:sp>
        <p:nvSpPr>
          <p:cNvPr id="354" name="Google Shape;354;g31a79a87027_0_8"/>
          <p:cNvSpPr txBox="1"/>
          <p:nvPr>
            <p:ph idx="2" type="title"/>
          </p:nvPr>
        </p:nvSpPr>
        <p:spPr>
          <a:xfrm>
            <a:off x="6840525" y="858550"/>
            <a:ext cx="1032000" cy="66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355" name="Google Shape;355;g31a79a87027_0_8"/>
          <p:cNvGrpSpPr/>
          <p:nvPr/>
        </p:nvGrpSpPr>
        <p:grpSpPr>
          <a:xfrm>
            <a:off x="1271467" y="1492875"/>
            <a:ext cx="6601064" cy="57150"/>
            <a:chOff x="5320425" y="3482688"/>
            <a:chExt cx="2788200" cy="57150"/>
          </a:xfrm>
        </p:grpSpPr>
        <p:cxnSp>
          <p:nvCxnSpPr>
            <p:cNvPr id="356" name="Google Shape;356;g31a79a87027_0_8"/>
            <p:cNvCxnSpPr/>
            <p:nvPr/>
          </p:nvCxnSpPr>
          <p:spPr>
            <a:xfrm rot="10800000">
              <a:off x="5320425" y="3539838"/>
              <a:ext cx="2788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57" name="Google Shape;357;g31a79a87027_0_8"/>
            <p:cNvCxnSpPr/>
            <p:nvPr/>
          </p:nvCxnSpPr>
          <p:spPr>
            <a:xfrm rot="10800000">
              <a:off x="5320425" y="3482688"/>
              <a:ext cx="27882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1a7a7dade6_0_32"/>
          <p:cNvSpPr txBox="1"/>
          <p:nvPr>
            <p:ph type="title"/>
          </p:nvPr>
        </p:nvSpPr>
        <p:spPr>
          <a:xfrm>
            <a:off x="721050" y="542750"/>
            <a:ext cx="43149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3200"/>
              <a:t>Dataset</a:t>
            </a:r>
            <a:endParaRPr sz="3200"/>
          </a:p>
        </p:txBody>
      </p:sp>
      <p:sp>
        <p:nvSpPr>
          <p:cNvPr id="363" name="Google Shape;363;g31a7a7dade6_0_32"/>
          <p:cNvSpPr txBox="1"/>
          <p:nvPr>
            <p:ph idx="1" type="subTitle"/>
          </p:nvPr>
        </p:nvSpPr>
        <p:spPr>
          <a:xfrm>
            <a:off x="1178700" y="2807325"/>
            <a:ext cx="6786600" cy="14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Key Features of the Dataset:</a:t>
            </a:r>
            <a:endParaRPr b="1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Comprehensive Sleep Metrics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Lifestyle Factors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Cardiovascular Health 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Sleep Disorder Analysis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364" name="Google Shape;364;g31a7a7dade6_0_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8661" y="1451638"/>
            <a:ext cx="6706684" cy="125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g31a7a7dade6_0_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15250" y="811646"/>
            <a:ext cx="1313505" cy="6113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1a7a7dade6_0_39"/>
          <p:cNvSpPr txBox="1"/>
          <p:nvPr>
            <p:ph idx="1" type="subTitle"/>
          </p:nvPr>
        </p:nvSpPr>
        <p:spPr>
          <a:xfrm>
            <a:off x="6206075" y="1823600"/>
            <a:ext cx="22329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500" u="sng">
                <a:solidFill>
                  <a:srgbClr val="5F819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Sleep Health and Lifestyle Dataset | Kaggle</a:t>
            </a:r>
            <a:endParaRPr sz="1500">
              <a:solidFill>
                <a:srgbClr val="5F8195"/>
              </a:solidFill>
            </a:endParaRPr>
          </a:p>
        </p:txBody>
      </p:sp>
      <p:pic>
        <p:nvPicPr>
          <p:cNvPr id="371" name="Google Shape;371;g31a7a7dade6_0_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15238" y="2494696"/>
            <a:ext cx="1313505" cy="61131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g31a7a7dade6_0_39"/>
          <p:cNvGrpSpPr/>
          <p:nvPr/>
        </p:nvGrpSpPr>
        <p:grpSpPr>
          <a:xfrm>
            <a:off x="2779794" y="1181998"/>
            <a:ext cx="3584418" cy="3236695"/>
            <a:chOff x="4204684" y="2104422"/>
            <a:chExt cx="699822" cy="637383"/>
          </a:xfrm>
        </p:grpSpPr>
        <p:grpSp>
          <p:nvGrpSpPr>
            <p:cNvPr id="373" name="Google Shape;373;g31a7a7dade6_0_39"/>
            <p:cNvGrpSpPr/>
            <p:nvPr/>
          </p:nvGrpSpPr>
          <p:grpSpPr>
            <a:xfrm>
              <a:off x="4204684" y="2430067"/>
              <a:ext cx="342957" cy="311738"/>
              <a:chOff x="4204684" y="2430067"/>
              <a:chExt cx="342957" cy="311738"/>
            </a:xfrm>
          </p:grpSpPr>
          <p:sp>
            <p:nvSpPr>
              <p:cNvPr id="374" name="Google Shape;374;g31a7a7dade6_0_39"/>
              <p:cNvSpPr/>
              <p:nvPr/>
            </p:nvSpPr>
            <p:spPr>
              <a:xfrm>
                <a:off x="4235882" y="2430067"/>
                <a:ext cx="311759" cy="311738"/>
              </a:xfrm>
              <a:custGeom>
                <a:rect b="b" l="l" r="r" t="t"/>
                <a:pathLst>
                  <a:path extrusionOk="0" h="8384" w="8384">
                    <a:moveTo>
                      <a:pt x="1" y="0"/>
                    </a:moveTo>
                    <a:cubicBezTo>
                      <a:pt x="23" y="1056"/>
                      <a:pt x="239" y="2096"/>
                      <a:pt x="641" y="3073"/>
                    </a:cubicBezTo>
                    <a:cubicBezTo>
                      <a:pt x="676" y="3072"/>
                      <a:pt x="710" y="3070"/>
                      <a:pt x="745" y="3070"/>
                    </a:cubicBezTo>
                    <a:cubicBezTo>
                      <a:pt x="1419" y="3070"/>
                      <a:pt x="2047" y="3416"/>
                      <a:pt x="2406" y="3988"/>
                    </a:cubicBezTo>
                    <a:cubicBezTo>
                      <a:pt x="2766" y="4558"/>
                      <a:pt x="2808" y="5272"/>
                      <a:pt x="2516" y="5880"/>
                    </a:cubicBezTo>
                    <a:cubicBezTo>
                      <a:pt x="4076" y="7440"/>
                      <a:pt x="6179" y="8337"/>
                      <a:pt x="8384" y="8383"/>
                    </a:cubicBezTo>
                    <a:lnTo>
                      <a:pt x="8384" y="3190"/>
                    </a:lnTo>
                    <a:cubicBezTo>
                      <a:pt x="6664" y="3094"/>
                      <a:pt x="5290" y="1720"/>
                      <a:pt x="519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g31a7a7dade6_0_39"/>
              <p:cNvSpPr/>
              <p:nvPr/>
            </p:nvSpPr>
            <p:spPr>
              <a:xfrm>
                <a:off x="4204684" y="2558309"/>
                <a:ext cx="117839" cy="117794"/>
              </a:xfrm>
              <a:custGeom>
                <a:rect b="b" l="l" r="r" t="t"/>
                <a:pathLst>
                  <a:path extrusionOk="0" h="3168" w="3169">
                    <a:moveTo>
                      <a:pt x="1584" y="0"/>
                    </a:moveTo>
                    <a:cubicBezTo>
                      <a:pt x="710" y="0"/>
                      <a:pt x="1" y="710"/>
                      <a:pt x="1" y="1584"/>
                    </a:cubicBezTo>
                    <a:cubicBezTo>
                      <a:pt x="1" y="2459"/>
                      <a:pt x="710" y="3168"/>
                      <a:pt x="1584" y="3168"/>
                    </a:cubicBezTo>
                    <a:cubicBezTo>
                      <a:pt x="2459" y="3168"/>
                      <a:pt x="3168" y="2459"/>
                      <a:pt x="3168" y="1584"/>
                    </a:cubicBezTo>
                    <a:cubicBezTo>
                      <a:pt x="3168" y="710"/>
                      <a:pt x="2459" y="0"/>
                      <a:pt x="158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76" name="Google Shape;376;g31a7a7dade6_0_39"/>
            <p:cNvGrpSpPr/>
            <p:nvPr/>
          </p:nvGrpSpPr>
          <p:grpSpPr>
            <a:xfrm>
              <a:off x="4561586" y="2430067"/>
              <a:ext cx="342920" cy="311738"/>
              <a:chOff x="4561586" y="2430067"/>
              <a:chExt cx="342920" cy="311738"/>
            </a:xfrm>
          </p:grpSpPr>
          <p:sp>
            <p:nvSpPr>
              <p:cNvPr id="377" name="Google Shape;377;g31a7a7dade6_0_39"/>
              <p:cNvSpPr/>
              <p:nvPr/>
            </p:nvSpPr>
            <p:spPr>
              <a:xfrm>
                <a:off x="4561586" y="2430067"/>
                <a:ext cx="311759" cy="311738"/>
              </a:xfrm>
              <a:custGeom>
                <a:rect b="b" l="l" r="r" t="t"/>
                <a:pathLst>
                  <a:path extrusionOk="0" h="8384" w="8384">
                    <a:moveTo>
                      <a:pt x="3189" y="0"/>
                    </a:moveTo>
                    <a:cubicBezTo>
                      <a:pt x="3093" y="1720"/>
                      <a:pt x="1721" y="3092"/>
                      <a:pt x="1" y="3190"/>
                    </a:cubicBezTo>
                    <a:lnTo>
                      <a:pt x="1" y="8383"/>
                    </a:lnTo>
                    <a:cubicBezTo>
                      <a:pt x="2206" y="8337"/>
                      <a:pt x="4309" y="7440"/>
                      <a:pt x="5868" y="5880"/>
                    </a:cubicBezTo>
                    <a:cubicBezTo>
                      <a:pt x="5577" y="5272"/>
                      <a:pt x="5618" y="4558"/>
                      <a:pt x="5979" y="3986"/>
                    </a:cubicBezTo>
                    <a:cubicBezTo>
                      <a:pt x="6337" y="3416"/>
                      <a:pt x="6965" y="3070"/>
                      <a:pt x="7639" y="3070"/>
                    </a:cubicBezTo>
                    <a:cubicBezTo>
                      <a:pt x="7675" y="3070"/>
                      <a:pt x="7710" y="3070"/>
                      <a:pt x="7743" y="3073"/>
                    </a:cubicBezTo>
                    <a:cubicBezTo>
                      <a:pt x="8145" y="2096"/>
                      <a:pt x="8362" y="1056"/>
                      <a:pt x="838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g31a7a7dade6_0_39"/>
              <p:cNvSpPr/>
              <p:nvPr/>
            </p:nvSpPr>
            <p:spPr>
              <a:xfrm>
                <a:off x="4786741" y="2558309"/>
                <a:ext cx="117765" cy="117794"/>
              </a:xfrm>
              <a:custGeom>
                <a:rect b="b" l="l" r="r" t="t"/>
                <a:pathLst>
                  <a:path extrusionOk="0" h="3168" w="3167">
                    <a:moveTo>
                      <a:pt x="1583" y="0"/>
                    </a:moveTo>
                    <a:cubicBezTo>
                      <a:pt x="708" y="0"/>
                      <a:pt x="1" y="710"/>
                      <a:pt x="1" y="1584"/>
                    </a:cubicBezTo>
                    <a:cubicBezTo>
                      <a:pt x="1" y="2459"/>
                      <a:pt x="708" y="3168"/>
                      <a:pt x="1583" y="3168"/>
                    </a:cubicBezTo>
                    <a:cubicBezTo>
                      <a:pt x="2457" y="3168"/>
                      <a:pt x="3166" y="2459"/>
                      <a:pt x="3166" y="1584"/>
                    </a:cubicBezTo>
                    <a:cubicBezTo>
                      <a:pt x="3166" y="710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79" name="Google Shape;379;g31a7a7dade6_0_39"/>
            <p:cNvGrpSpPr/>
            <p:nvPr/>
          </p:nvGrpSpPr>
          <p:grpSpPr>
            <a:xfrm>
              <a:off x="4561586" y="2104422"/>
              <a:ext cx="342920" cy="311738"/>
              <a:chOff x="4561586" y="2104422"/>
              <a:chExt cx="342920" cy="311738"/>
            </a:xfrm>
          </p:grpSpPr>
          <p:sp>
            <p:nvSpPr>
              <p:cNvPr id="380" name="Google Shape;380;g31a7a7dade6_0_39"/>
              <p:cNvSpPr/>
              <p:nvPr/>
            </p:nvSpPr>
            <p:spPr>
              <a:xfrm>
                <a:off x="4561586" y="2104422"/>
                <a:ext cx="311722" cy="311738"/>
              </a:xfrm>
              <a:custGeom>
                <a:rect b="b" l="l" r="r" t="t"/>
                <a:pathLst>
                  <a:path extrusionOk="0" h="8384" w="8383">
                    <a:moveTo>
                      <a:pt x="1" y="1"/>
                    </a:moveTo>
                    <a:lnTo>
                      <a:pt x="1" y="5194"/>
                    </a:lnTo>
                    <a:cubicBezTo>
                      <a:pt x="1721" y="5290"/>
                      <a:pt x="3093" y="6662"/>
                      <a:pt x="3189" y="8384"/>
                    </a:cubicBezTo>
                    <a:lnTo>
                      <a:pt x="8382" y="8384"/>
                    </a:lnTo>
                    <a:cubicBezTo>
                      <a:pt x="8362" y="7328"/>
                      <a:pt x="8144" y="6286"/>
                      <a:pt x="7742" y="5311"/>
                    </a:cubicBezTo>
                    <a:cubicBezTo>
                      <a:pt x="7708" y="5312"/>
                      <a:pt x="7673" y="5314"/>
                      <a:pt x="7638" y="5314"/>
                    </a:cubicBezTo>
                    <a:cubicBezTo>
                      <a:pt x="6964" y="5312"/>
                      <a:pt x="6336" y="4966"/>
                      <a:pt x="5977" y="4396"/>
                    </a:cubicBezTo>
                    <a:cubicBezTo>
                      <a:pt x="5618" y="3825"/>
                      <a:pt x="5577" y="3110"/>
                      <a:pt x="5867" y="2502"/>
                    </a:cubicBezTo>
                    <a:cubicBezTo>
                      <a:pt x="4309" y="942"/>
                      <a:pt x="2206" y="45"/>
                      <a:pt x="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g31a7a7dade6_0_39"/>
              <p:cNvSpPr/>
              <p:nvPr/>
            </p:nvSpPr>
            <p:spPr>
              <a:xfrm>
                <a:off x="4786741" y="2170087"/>
                <a:ext cx="117765" cy="117757"/>
              </a:xfrm>
              <a:custGeom>
                <a:rect b="b" l="l" r="r" t="t"/>
                <a:pathLst>
                  <a:path extrusionOk="0" h="3167" w="3167">
                    <a:moveTo>
                      <a:pt x="1583" y="1"/>
                    </a:moveTo>
                    <a:cubicBezTo>
                      <a:pt x="708" y="1"/>
                      <a:pt x="1" y="709"/>
                      <a:pt x="1" y="1583"/>
                    </a:cubicBezTo>
                    <a:cubicBezTo>
                      <a:pt x="1" y="2457"/>
                      <a:pt x="708" y="3167"/>
                      <a:pt x="1583" y="3167"/>
                    </a:cubicBezTo>
                    <a:cubicBezTo>
                      <a:pt x="2457" y="3167"/>
                      <a:pt x="3166" y="2457"/>
                      <a:pt x="3166" y="1583"/>
                    </a:cubicBezTo>
                    <a:cubicBezTo>
                      <a:pt x="3166" y="709"/>
                      <a:pt x="2457" y="1"/>
                      <a:pt x="15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82" name="Google Shape;382;g31a7a7dade6_0_39"/>
            <p:cNvGrpSpPr/>
            <p:nvPr/>
          </p:nvGrpSpPr>
          <p:grpSpPr>
            <a:xfrm>
              <a:off x="4204684" y="2104422"/>
              <a:ext cx="342957" cy="311664"/>
              <a:chOff x="4204684" y="2104422"/>
              <a:chExt cx="342957" cy="311664"/>
            </a:xfrm>
          </p:grpSpPr>
          <p:sp>
            <p:nvSpPr>
              <p:cNvPr id="383" name="Google Shape;383;g31a7a7dade6_0_39"/>
              <p:cNvSpPr/>
              <p:nvPr/>
            </p:nvSpPr>
            <p:spPr>
              <a:xfrm>
                <a:off x="4235882" y="2104422"/>
                <a:ext cx="311759" cy="311664"/>
              </a:xfrm>
              <a:custGeom>
                <a:rect b="b" l="l" r="r" t="t"/>
                <a:pathLst>
                  <a:path extrusionOk="0" h="8382" w="8384">
                    <a:moveTo>
                      <a:pt x="8384" y="1"/>
                    </a:moveTo>
                    <a:cubicBezTo>
                      <a:pt x="6179" y="45"/>
                      <a:pt x="4076" y="942"/>
                      <a:pt x="2516" y="2502"/>
                    </a:cubicBezTo>
                    <a:cubicBezTo>
                      <a:pt x="2808" y="3110"/>
                      <a:pt x="2766" y="3825"/>
                      <a:pt x="2406" y="4396"/>
                    </a:cubicBezTo>
                    <a:cubicBezTo>
                      <a:pt x="2047" y="4966"/>
                      <a:pt x="1419" y="5312"/>
                      <a:pt x="745" y="5312"/>
                    </a:cubicBezTo>
                    <a:cubicBezTo>
                      <a:pt x="710" y="5312"/>
                      <a:pt x="675" y="5312"/>
                      <a:pt x="641" y="5311"/>
                    </a:cubicBezTo>
                    <a:cubicBezTo>
                      <a:pt x="239" y="6286"/>
                      <a:pt x="23" y="7327"/>
                      <a:pt x="1" y="8382"/>
                    </a:cubicBezTo>
                    <a:lnTo>
                      <a:pt x="5194" y="8382"/>
                    </a:lnTo>
                    <a:cubicBezTo>
                      <a:pt x="5290" y="6662"/>
                      <a:pt x="6664" y="5290"/>
                      <a:pt x="8384" y="5194"/>
                    </a:cubicBezTo>
                    <a:lnTo>
                      <a:pt x="838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g31a7a7dade6_0_39"/>
              <p:cNvSpPr/>
              <p:nvPr/>
            </p:nvSpPr>
            <p:spPr>
              <a:xfrm>
                <a:off x="4204684" y="2170087"/>
                <a:ext cx="117839" cy="117757"/>
              </a:xfrm>
              <a:custGeom>
                <a:rect b="b" l="l" r="r" t="t"/>
                <a:pathLst>
                  <a:path extrusionOk="0" h="3167" w="3169">
                    <a:moveTo>
                      <a:pt x="1584" y="1"/>
                    </a:moveTo>
                    <a:cubicBezTo>
                      <a:pt x="710" y="1"/>
                      <a:pt x="1" y="709"/>
                      <a:pt x="1" y="1583"/>
                    </a:cubicBezTo>
                    <a:cubicBezTo>
                      <a:pt x="1" y="2457"/>
                      <a:pt x="710" y="3167"/>
                      <a:pt x="1584" y="3167"/>
                    </a:cubicBezTo>
                    <a:cubicBezTo>
                      <a:pt x="2459" y="3167"/>
                      <a:pt x="3168" y="2457"/>
                      <a:pt x="3168" y="1583"/>
                    </a:cubicBezTo>
                    <a:cubicBezTo>
                      <a:pt x="3168" y="709"/>
                      <a:pt x="2459" y="1"/>
                      <a:pt x="158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85" name="Google Shape;385;g31a7a7dade6_0_39"/>
          <p:cNvSpPr txBox="1"/>
          <p:nvPr/>
        </p:nvSpPr>
        <p:spPr>
          <a:xfrm>
            <a:off x="6020525" y="1400675"/>
            <a:ext cx="2604000" cy="3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Data Download Source</a:t>
            </a:r>
            <a:endParaRPr b="1" i="0" sz="15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cxnSp>
        <p:nvCxnSpPr>
          <p:cNvPr id="386" name="Google Shape;386;g31a7a7dade6_0_39"/>
          <p:cNvCxnSpPr/>
          <p:nvPr/>
        </p:nvCxnSpPr>
        <p:spPr>
          <a:xfrm>
            <a:off x="6364200" y="1784825"/>
            <a:ext cx="1811100" cy="0"/>
          </a:xfrm>
          <a:prstGeom prst="straightConnector1">
            <a:avLst/>
          </a:prstGeom>
          <a:noFill/>
          <a:ln cap="flat" cmpd="sng" w="28575">
            <a:solidFill>
              <a:srgbClr val="70717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87" name="Google Shape;387;g31a7a7dade6_0_39"/>
          <p:cNvCxnSpPr/>
          <p:nvPr/>
        </p:nvCxnSpPr>
        <p:spPr>
          <a:xfrm>
            <a:off x="6364200" y="3792400"/>
            <a:ext cx="1811100" cy="0"/>
          </a:xfrm>
          <a:prstGeom prst="straightConnector1">
            <a:avLst/>
          </a:prstGeom>
          <a:noFill/>
          <a:ln cap="flat" cmpd="sng" w="28575">
            <a:solidFill>
              <a:srgbClr val="70717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8" name="Google Shape;388;g31a7a7dade6_0_39"/>
          <p:cNvSpPr txBox="1"/>
          <p:nvPr/>
        </p:nvSpPr>
        <p:spPr>
          <a:xfrm>
            <a:off x="6364200" y="3394275"/>
            <a:ext cx="2074800" cy="3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The Amount of Data</a:t>
            </a:r>
            <a:endParaRPr b="1" i="0" sz="15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389" name="Google Shape;389;g31a7a7dade6_0_39"/>
          <p:cNvSpPr txBox="1"/>
          <p:nvPr>
            <p:ph idx="1" type="subTitle"/>
          </p:nvPr>
        </p:nvSpPr>
        <p:spPr>
          <a:xfrm>
            <a:off x="6364200" y="3792400"/>
            <a:ext cx="766200" cy="31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500">
                <a:solidFill>
                  <a:srgbClr val="5F8195"/>
                </a:solidFill>
              </a:rPr>
              <a:t>374 </a:t>
            </a:r>
            <a:endParaRPr sz="1500">
              <a:solidFill>
                <a:srgbClr val="5F8195"/>
              </a:solidFill>
            </a:endParaRPr>
          </a:p>
        </p:txBody>
      </p:sp>
      <p:cxnSp>
        <p:nvCxnSpPr>
          <p:cNvPr id="390" name="Google Shape;390;g31a7a7dade6_0_39"/>
          <p:cNvCxnSpPr/>
          <p:nvPr/>
        </p:nvCxnSpPr>
        <p:spPr>
          <a:xfrm>
            <a:off x="968675" y="1746050"/>
            <a:ext cx="1811100" cy="0"/>
          </a:xfrm>
          <a:prstGeom prst="straightConnector1">
            <a:avLst/>
          </a:prstGeom>
          <a:noFill/>
          <a:ln cap="flat" cmpd="sng" w="28575">
            <a:solidFill>
              <a:srgbClr val="70717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1" name="Google Shape;391;g31a7a7dade6_0_39"/>
          <p:cNvSpPr txBox="1"/>
          <p:nvPr/>
        </p:nvSpPr>
        <p:spPr>
          <a:xfrm>
            <a:off x="1424425" y="1400675"/>
            <a:ext cx="1645500" cy="3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Data Source</a:t>
            </a:r>
            <a:endParaRPr b="1" i="0" sz="15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cxnSp>
        <p:nvCxnSpPr>
          <p:cNvPr id="392" name="Google Shape;392;g31a7a7dade6_0_39"/>
          <p:cNvCxnSpPr/>
          <p:nvPr/>
        </p:nvCxnSpPr>
        <p:spPr>
          <a:xfrm>
            <a:off x="968675" y="3792400"/>
            <a:ext cx="1811100" cy="0"/>
          </a:xfrm>
          <a:prstGeom prst="straightConnector1">
            <a:avLst/>
          </a:prstGeom>
          <a:noFill/>
          <a:ln cap="flat" cmpd="sng" w="28575">
            <a:solidFill>
              <a:srgbClr val="70717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3" name="Google Shape;393;g31a7a7dade6_0_39"/>
          <p:cNvSpPr txBox="1"/>
          <p:nvPr/>
        </p:nvSpPr>
        <p:spPr>
          <a:xfrm>
            <a:off x="553925" y="3394275"/>
            <a:ext cx="2357700" cy="3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The Amount of Columns</a:t>
            </a:r>
            <a:endParaRPr b="1" i="0" sz="1500" u="none" cap="none" strike="noStrike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394" name="Google Shape;394;g31a7a7dade6_0_39"/>
          <p:cNvSpPr txBox="1"/>
          <p:nvPr>
            <p:ph idx="1" type="subTitle"/>
          </p:nvPr>
        </p:nvSpPr>
        <p:spPr>
          <a:xfrm>
            <a:off x="2013575" y="3792400"/>
            <a:ext cx="766200" cy="31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500">
                <a:solidFill>
                  <a:srgbClr val="5F8195"/>
                </a:solidFill>
              </a:rPr>
              <a:t>13 </a:t>
            </a:r>
            <a:endParaRPr sz="1500">
              <a:solidFill>
                <a:srgbClr val="5F8195"/>
              </a:solidFill>
            </a:endParaRPr>
          </a:p>
        </p:txBody>
      </p:sp>
      <p:sp>
        <p:nvSpPr>
          <p:cNvPr id="395" name="Google Shape;395;g31a7a7dade6_0_39"/>
          <p:cNvSpPr txBox="1"/>
          <p:nvPr>
            <p:ph idx="1" type="subTitle"/>
          </p:nvPr>
        </p:nvSpPr>
        <p:spPr>
          <a:xfrm>
            <a:off x="836825" y="1823600"/>
            <a:ext cx="2074800" cy="95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500">
                <a:solidFill>
                  <a:srgbClr val="5F8195"/>
                </a:solidFill>
              </a:rPr>
              <a:t>The data is synthetic and created by </a:t>
            </a:r>
            <a:r>
              <a:rPr lang="en" sz="1500">
                <a:solidFill>
                  <a:srgbClr val="5F8195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Laksika Tharmalingam</a:t>
            </a:r>
            <a:endParaRPr b="1" sz="1200">
              <a:solidFill>
                <a:srgbClr val="202124"/>
              </a:solidFill>
              <a:highlight>
                <a:srgbClr val="FFFFFF"/>
              </a:highlight>
              <a:uFill>
                <a:noFill/>
              </a:uFill>
              <a:latin typeface="Arial"/>
              <a:ea typeface="Arial"/>
              <a:cs typeface="Arial"/>
              <a:sym typeface="Arial"/>
              <a:hlinkClick r:id="rId6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500">
              <a:solidFill>
                <a:srgbClr val="5F8195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1a7a7dade6_0_68"/>
          <p:cNvSpPr txBox="1"/>
          <p:nvPr>
            <p:ph type="title"/>
          </p:nvPr>
        </p:nvSpPr>
        <p:spPr>
          <a:xfrm>
            <a:off x="633263" y="4303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Column</a:t>
            </a:r>
            <a:endParaRPr/>
          </a:p>
        </p:txBody>
      </p:sp>
      <p:graphicFrame>
        <p:nvGraphicFramePr>
          <p:cNvPr id="401" name="Google Shape;401;g31a7a7dade6_0_68"/>
          <p:cNvGraphicFramePr/>
          <p:nvPr/>
        </p:nvGraphicFramePr>
        <p:xfrm>
          <a:off x="553275" y="118572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{417120F4-7191-4E9D-86A2-77523147D089}</a:tableStyleId>
              </a:tblPr>
              <a:tblGrid>
                <a:gridCol w="1262175"/>
                <a:gridCol w="1102200"/>
                <a:gridCol w="5499600"/>
              </a:tblGrid>
              <a:tr h="5762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latin typeface="Plus Jakarta Sans SemiBold"/>
                          <a:ea typeface="Plus Jakarta Sans SemiBold"/>
                          <a:cs typeface="Plus Jakarta Sans SemiBold"/>
                          <a:sym typeface="Plus Jakarta Sans SemiBold"/>
                        </a:rPr>
                        <a:t>Name</a:t>
                      </a:r>
                      <a:endParaRPr sz="2000" u="none" cap="none" strike="noStrike">
                        <a:solidFill>
                          <a:schemeClr val="dk1"/>
                        </a:solidFill>
                        <a:latin typeface="Plus Jakarta Sans SemiBold"/>
                        <a:ea typeface="Plus Jakarta Sans SemiBold"/>
                        <a:cs typeface="Plus Jakarta Sans SemiBold"/>
                        <a:sym typeface="Plus Jakarta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latin typeface="Plus Jakarta Sans SemiBold"/>
                          <a:ea typeface="Plus Jakarta Sans SemiBold"/>
                          <a:cs typeface="Plus Jakarta Sans SemiBold"/>
                          <a:sym typeface="Plus Jakarta Sans SemiBold"/>
                        </a:rPr>
                        <a:t>Type</a:t>
                      </a:r>
                      <a:endParaRPr sz="2000" u="none" cap="none" strike="noStrike">
                        <a:solidFill>
                          <a:schemeClr val="dk1"/>
                        </a:solidFill>
                        <a:latin typeface="Plus Jakarta Sans SemiBold"/>
                        <a:ea typeface="Plus Jakarta Sans SemiBold"/>
                        <a:cs typeface="Plus Jakarta Sans SemiBold"/>
                        <a:sym typeface="Plus Jakarta Sans SemiBol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" sz="2000" u="none" cap="none" strike="noStrike">
                          <a:solidFill>
                            <a:schemeClr val="dk1"/>
                          </a:solidFill>
                          <a:latin typeface="Plus Jakarta Sans SemiBold"/>
                          <a:ea typeface="Plus Jakarta Sans SemiBold"/>
                          <a:cs typeface="Plus Jakarta Sans SemiBold"/>
                          <a:sym typeface="Plus Jakarta Sans SemiBold"/>
                        </a:rPr>
                        <a:t>Description</a:t>
                      </a:r>
                      <a:endParaRPr sz="2000" u="none" cap="none" strike="noStrike">
                        <a:solidFill>
                          <a:schemeClr val="dk1"/>
                        </a:solidFill>
                        <a:latin typeface="Plus Jakarta Sans SemiBold"/>
                        <a:ea typeface="Plus Jakarta Sans SemiBold"/>
                        <a:cs typeface="Plus Jakarta Sans SemiBold"/>
                        <a:sym typeface="Plus Jakarta Sans SemiBold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42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Plus Jakarta Sans SemiBold"/>
                          <a:ea typeface="Plus Jakarta Sans SemiBold"/>
                          <a:cs typeface="Plus Jakarta Sans SemiBold"/>
                          <a:sym typeface="Plus Jakarta Sans SemiBold"/>
                        </a:rPr>
                        <a:t>Person ID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Plus Jakarta Sans SemiBold"/>
                        <a:ea typeface="Plus Jakarta Sans SemiBold"/>
                        <a:cs typeface="Plus Jakarta Sans SemiBold"/>
                        <a:sym typeface="Plus Jakarta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Integer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An identifier for each individual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431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Plus Jakarta Sans SemiBold"/>
                          <a:ea typeface="Plus Jakarta Sans SemiBold"/>
                          <a:cs typeface="Plus Jakarta Sans SemiBold"/>
                          <a:sym typeface="Plus Jakarta Sans SemiBold"/>
                        </a:rPr>
                        <a:t>Gender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Plus Jakarta Sans SemiBold"/>
                        <a:ea typeface="Plus Jakarta Sans SemiBold"/>
                        <a:cs typeface="Plus Jakarta Sans SemiBold"/>
                        <a:sym typeface="Plus Jakarta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String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Male/Female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42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Plus Jakarta Sans SemiBold"/>
                          <a:ea typeface="Plus Jakarta Sans SemiBold"/>
                          <a:cs typeface="Plus Jakarta Sans SemiBold"/>
                          <a:sym typeface="Plus Jakarta Sans SemiBold"/>
                        </a:rPr>
                        <a:t>Age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Plus Jakarta Sans SemiBold"/>
                        <a:ea typeface="Plus Jakarta Sans SemiBold"/>
                        <a:cs typeface="Plus Jakarta Sans SemiBold"/>
                        <a:sym typeface="Plus Jakarta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Integer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The age of the person in years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431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Plus Jakarta Sans SemiBold"/>
                          <a:ea typeface="Plus Jakarta Sans SemiBold"/>
                          <a:cs typeface="Plus Jakarta Sans SemiBold"/>
                          <a:sym typeface="Plus Jakarta Sans SemiBold"/>
                        </a:rPr>
                        <a:t>Occupation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Plus Jakarta Sans SemiBold"/>
                        <a:ea typeface="Plus Jakarta Sans SemiBold"/>
                        <a:cs typeface="Plus Jakarta Sans SemiBold"/>
                        <a:sym typeface="Plus Jakarta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String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The occupation or profession of the person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42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Plus Jakarta Sans SemiBold"/>
                          <a:ea typeface="Plus Jakarta Sans SemiBold"/>
                          <a:cs typeface="Plus Jakarta Sans SemiBold"/>
                          <a:sym typeface="Plus Jakarta Sans SemiBold"/>
                        </a:rPr>
                        <a:t>Sleep Duration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Plus Jakarta Sans SemiBold"/>
                        <a:ea typeface="Plus Jakarta Sans SemiBold"/>
                        <a:cs typeface="Plus Jakarta Sans SemiBold"/>
                        <a:sym typeface="Plus Jakarta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Integer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The number of hours the person sleeps per day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426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Plus Jakarta Sans SemiBold"/>
                          <a:ea typeface="Plus Jakarta Sans SemiBold"/>
                          <a:cs typeface="Plus Jakarta Sans SemiBold"/>
                          <a:sym typeface="Plus Jakarta Sans SemiBold"/>
                        </a:rPr>
                        <a:t>Quality of Sleep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Plus Jakarta Sans SemiBold"/>
                        <a:ea typeface="Plus Jakarta Sans SemiBold"/>
                        <a:cs typeface="Plus Jakarta Sans SemiBold"/>
                        <a:sym typeface="Plus Jakarta Sans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Integer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2"/>
                          </a:solidFill>
                          <a:latin typeface="Mukta"/>
                          <a:ea typeface="Mukta"/>
                          <a:cs typeface="Mukta"/>
                          <a:sym typeface="Mukta"/>
                        </a:rPr>
                        <a:t>A subjective rating of the quality of sleep, ranging from 1 to 10</a:t>
                      </a:r>
                      <a:endParaRPr sz="1400" u="none" cap="none" strike="noStrike">
                        <a:solidFill>
                          <a:schemeClr val="dk2"/>
                        </a:solidFill>
                        <a:latin typeface="Mukta"/>
                        <a:ea typeface="Mukta"/>
                        <a:cs typeface="Mukta"/>
                        <a:sym typeface="Mukt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llege Application Essays and Personal Statements - Language Arts - 12th grade by Slidesgo">
  <a:themeElements>
    <a:clrScheme name="Simple Light">
      <a:dk1>
        <a:srgbClr val="1E1E1E"/>
      </a:dk1>
      <a:lt1>
        <a:srgbClr val="E2E2E2"/>
      </a:lt1>
      <a:dk2>
        <a:srgbClr val="505050"/>
      </a:dk2>
      <a:lt2>
        <a:srgbClr val="344E66"/>
      </a:lt2>
      <a:accent1>
        <a:srgbClr val="FBFBFB"/>
      </a:accent1>
      <a:accent2>
        <a:srgbClr val="F6F6F6"/>
      </a:accent2>
      <a:accent3>
        <a:srgbClr val="EFEFEF"/>
      </a:accent3>
      <a:accent4>
        <a:srgbClr val="E9F0F6"/>
      </a:accent4>
      <a:accent5>
        <a:srgbClr val="90B8DB"/>
      </a:accent5>
      <a:accent6>
        <a:srgbClr val="667E92"/>
      </a:accent6>
      <a:hlink>
        <a:srgbClr val="50505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